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9" r:id="rId2"/>
    <p:sldMasterId id="2147483807" r:id="rId3"/>
    <p:sldMasterId id="2147483825" r:id="rId4"/>
    <p:sldMasterId id="2147483843" r:id="rId5"/>
  </p:sldMasterIdLst>
  <p:sldIdLst>
    <p:sldId id="259" r:id="rId6"/>
    <p:sldId id="262" r:id="rId7"/>
    <p:sldId id="265" r:id="rId8"/>
    <p:sldId id="268" r:id="rId9"/>
    <p:sldId id="271" r:id="rId10"/>
    <p:sldId id="274" r:id="rId11"/>
    <p:sldId id="277" r:id="rId12"/>
    <p:sldId id="280" r:id="rId13"/>
    <p:sldId id="283" r:id="rId14"/>
    <p:sldId id="286" r:id="rId15"/>
    <p:sldId id="289" r:id="rId16"/>
    <p:sldId id="292" r:id="rId17"/>
    <p:sldId id="295" r:id="rId18"/>
    <p:sldId id="298" r:id="rId19"/>
    <p:sldId id="301" r:id="rId20"/>
    <p:sldId id="304" r:id="rId21"/>
    <p:sldId id="307" r:id="rId22"/>
    <p:sldId id="310" r:id="rId23"/>
    <p:sldId id="313" r:id="rId24"/>
    <p:sldId id="316" r:id="rId25"/>
    <p:sldId id="319" r:id="rId26"/>
    <p:sldId id="322" r:id="rId27"/>
    <p:sldId id="325" r:id="rId28"/>
    <p:sldId id="328" r:id="rId29"/>
    <p:sldId id="331" r:id="rId30"/>
    <p:sldId id="334" r:id="rId31"/>
    <p:sldId id="337" r:id="rId32"/>
    <p:sldId id="340" r:id="rId33"/>
    <p:sldId id="343" r:id="rId34"/>
    <p:sldId id="346" r:id="rId35"/>
    <p:sldId id="349" r:id="rId36"/>
    <p:sldId id="352" r:id="rId37"/>
    <p:sldId id="355" r:id="rId38"/>
    <p:sldId id="358" r:id="rId39"/>
    <p:sldId id="361" r:id="rId40"/>
    <p:sldId id="364" r:id="rId41"/>
    <p:sldId id="367" r:id="rId42"/>
    <p:sldId id="370" r:id="rId43"/>
    <p:sldId id="373" r:id="rId44"/>
  </p:sldIdLst>
  <p:sldSz cx="12192000" cy="6858000"/>
  <p:notesSz cx="6858000" cy="9144000"/>
  <p:custDataLst>
    <p:tags r:id="rId4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82" d="100"/>
          <a:sy n="82" d="100"/>
        </p:scale>
        <p:origin x="600" y="62"/>
      </p:cViewPr>
      <p:guideLst/>
    </p:cSldViewPr>
  </p:slideViewPr>
  <p:notesTextViewPr>
    <p:cViewPr>
      <p:scale>
        <a:sx n="1" d="1"/>
        <a:sy n="1" d="1"/>
      </p:scale>
      <p:origin x="0" y="0"/>
    </p:cViewPr>
  </p:notesText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gs" Target="tags/tag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3369DD40-DBD6-4D3C-AE85-8AE1FC089A12}" type="datetimeFigureOut">
              <a:rPr lang="en-US" smtClean="0"/>
              <a:t>3/24/2023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02272656-742A-4F17-BA56-3047AC3F79E1}" type="datetimeFigureOut">
              <a:rPr lang="en-US" smtClean="0"/>
              <a:t>3/24/2023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316E7619-859B-440E-8A49-6BD8F363ECF5}" type="datetimeFigureOut">
              <a:rPr lang="en-US" smtClean="0"/>
              <a:t>3/24/2023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93118264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2426319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89092547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24041615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3EA0B0-A7EA-41D6-9C49-060CDC282697}" type="datetimeFigureOut">
              <a:rPr lang="en-IN" smtClean="0"/>
              <a:t>24-03-2023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158478886"/>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3EA0B0-A7EA-41D6-9C49-060CDC282697}"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88012713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EA0B0-A7EA-41D6-9C49-060CDC282697}" type="datetimeFigureOut">
              <a:rPr lang="en-IN" smtClean="0"/>
              <a:t>24-03-2023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54400716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65815584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96F08891-F7E7-49FF-9C36-BFA765448E51}" type="datetimeFigureOut">
              <a:rPr lang="en-US" smtClean="0"/>
              <a:t>3/24/2023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47357736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62002613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17214773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61325863"/>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81884822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3EA0B0-A7EA-41D6-9C49-060CDC282697}"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137087565"/>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3EA0B0-A7EA-41D6-9C49-060CDC282697}"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21133588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22250515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676393406"/>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93118264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0FB5F7EA-CDF1-4C7D-A352-E27E920FD946}" type="datetimeFigureOut">
              <a:rPr lang="en-US" smtClean="0"/>
              <a:t>3/24/2023</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242631944"/>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890925470"/>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240416152"/>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13EA0B0-A7EA-41D6-9C49-060CDC282697}" type="datetimeFigureOut">
              <a:rPr lang="en-IN" smtClean="0"/>
              <a:t>24-03-2023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158478886"/>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13EA0B0-A7EA-41D6-9C49-060CDC282697}"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880127138"/>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3EA0B0-A7EA-41D6-9C49-060CDC282697}" type="datetimeFigureOut">
              <a:rPr lang="en-IN" smtClean="0"/>
              <a:t>24-03-2023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54400716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658155845"/>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473577369"/>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620026133"/>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17214773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A69AAD1F-4001-477B-BD54-3DEC5F97C936}" type="datetimeFigureOut">
              <a:rPr lang="en-US" smtClean="0"/>
              <a:t>3/24/2023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6132586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213EA0B0-A7EA-41D6-9C49-060CDC282697}" type="datetimeFigureOut">
              <a:rPr lang="en-IN" smtClean="0"/>
              <a:t>24-03-2023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818848223"/>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3EA0B0-A7EA-41D6-9C49-060CDC282697}"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2137087565"/>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3EA0B0-A7EA-41D6-9C49-060CDC282697}"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3211335885"/>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22250515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213EA0B0-A7EA-41D6-9C49-060CDC282697}" type="datetimeFigureOut">
              <a:rPr lang="en-IN" smtClean="0"/>
              <a:t>24-03-2023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9857584E-1461-4A14-8D0C-DFDA3AE835AB}" type="slidenum">
              <a:rPr lang="en-IN" smtClean="0"/>
              <a:t>‹#›</a:t>
            </a:fld>
            <a:endParaRPr lang="en-IN"/>
          </a:p>
        </p:txBody>
      </p:sp>
    </p:spTree>
    <p:extLst>
      <p:ext uri="{BB962C8B-B14F-4D97-AF65-F5344CB8AC3E}">
        <p14:creationId xmlns:p14="http://schemas.microsoft.com/office/powerpoint/2010/main" val="1676393406"/>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4173325104"/>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65044163"/>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4219014976"/>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57110801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6C9585EF-23EF-43E5-ACAD-048B3EB9E0B7}" type="datetimeFigureOut">
              <a:rPr lang="en-US" smtClean="0"/>
              <a:t>3/24/2023</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61BDBE-786C-4252-9F18-AE4C34CE6B26}" type="datetimeFigureOut">
              <a:rPr lang="en-IN" smtClean="0"/>
              <a:t>24-03-2023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629235011"/>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61BDBE-786C-4252-9F18-AE4C34CE6B26}"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348248119"/>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1BDBE-786C-4252-9F18-AE4C34CE6B26}" type="datetimeFigureOut">
              <a:rPr lang="en-IN" smtClean="0"/>
              <a:t>24-03-2023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391843190"/>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221432296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64826343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699374114"/>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106966066"/>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82463515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747327471"/>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61BDBE-786C-4252-9F18-AE4C34CE6B26}"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49006578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9F9CD019-B572-4A03-ADB4-DB8BFCFCAAA6}" type="datetimeFigureOut">
              <a:rPr lang="en-US" smtClean="0"/>
              <a:t>3/24/2023</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61BDBE-786C-4252-9F18-AE4C34CE6B26}"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4249552822"/>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36792175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284723769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4173325104"/>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65044163"/>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421901497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571108017"/>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C61BDBE-786C-4252-9F18-AE4C34CE6B26}" type="datetimeFigureOut">
              <a:rPr lang="en-IN" smtClean="0"/>
              <a:t>24-03-2023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629235011"/>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C61BDBE-786C-4252-9F18-AE4C34CE6B26}"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348248119"/>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61BDBE-786C-4252-9F18-AE4C34CE6B26}" type="datetimeFigureOut">
              <a:rPr lang="en-IN" smtClean="0"/>
              <a:t>24-03-2023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39184319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610D63C4-88E2-484B-AD4F-A3D9FD4045D4}" type="datetimeFigureOut">
              <a:rPr lang="en-US" smtClean="0"/>
              <a:t>3/24/2023</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221432296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648263435"/>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699374114"/>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106966066"/>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defPPr>
              <a:defRPr lang="en-US"/>
            </a:defPPr>
            <a:lvl1pPr marL="0" algn="l" defTabSz="457200" rtl="0" eaLnBrk="1" latinLnBrk="0" hangingPunct="1">
              <a:spcBef>
                <a:spcPct val="0"/>
              </a:spcBef>
              <a:buNone/>
              <a:defRPr sz="3200" b="0" kern="1200" cap="all">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latin typeface="+mn-lt"/>
                <a:ea typeface="+mn-ea"/>
                <a:cs typeface="+mn-cs"/>
              </a:defRPr>
            </a:lvl1pPr>
            <a:lvl2pPr marL="457200" algn="l" defTabSz="457200" rtl="0" eaLnBrk="1" latinLnBrk="0" hangingPunct="1">
              <a:defRPr sz="1800" kern="1200">
                <a:solidFill>
                  <a:schemeClr val="tx2"/>
                </a:solidFill>
                <a:latin typeface="+mn-lt"/>
                <a:ea typeface="+mn-ea"/>
                <a:cs typeface="+mn-cs"/>
              </a:defRPr>
            </a:lvl2pPr>
            <a:lvl3pPr marL="914400" algn="l" defTabSz="457200" rtl="0" eaLnBrk="1" latinLnBrk="0" hangingPunct="1">
              <a:defRPr sz="1800" kern="1200">
                <a:solidFill>
                  <a:schemeClr val="tx2"/>
                </a:solidFill>
                <a:latin typeface="+mn-lt"/>
                <a:ea typeface="+mn-ea"/>
                <a:cs typeface="+mn-cs"/>
              </a:defRPr>
            </a:lvl3pPr>
            <a:lvl4pPr marL="1371600" algn="l" defTabSz="457200" rtl="0" eaLnBrk="1" latinLnBrk="0" hangingPunct="1">
              <a:defRPr sz="1800" kern="1200">
                <a:solidFill>
                  <a:schemeClr val="tx2"/>
                </a:solidFill>
                <a:latin typeface="+mn-lt"/>
                <a:ea typeface="+mn-ea"/>
                <a:cs typeface="+mn-cs"/>
              </a:defRPr>
            </a:lvl4pPr>
            <a:lvl5pPr marL="1828800" algn="l" defTabSz="457200" rtl="0" eaLnBrk="1" latinLnBrk="0" hangingPunct="1">
              <a:defRPr sz="1800" kern="1200">
                <a:solidFill>
                  <a:schemeClr val="tx2"/>
                </a:solidFill>
                <a:latin typeface="+mn-lt"/>
                <a:ea typeface="+mn-ea"/>
                <a:cs typeface="+mn-cs"/>
              </a:defRPr>
            </a:lvl5pPr>
            <a:lvl6pPr marL="2286000" algn="l" defTabSz="457200" rtl="0" eaLnBrk="1" latinLnBrk="0" hangingPunct="1">
              <a:defRPr sz="1800" kern="1200">
                <a:solidFill>
                  <a:schemeClr val="tx2"/>
                </a:solidFill>
                <a:latin typeface="+mn-lt"/>
                <a:ea typeface="+mn-ea"/>
                <a:cs typeface="+mn-cs"/>
              </a:defRPr>
            </a:lvl6pPr>
            <a:lvl7pPr marL="2743200" algn="l" defTabSz="457200" rtl="0" eaLnBrk="1" latinLnBrk="0" hangingPunct="1">
              <a:defRPr sz="1800" kern="1200">
                <a:solidFill>
                  <a:schemeClr val="tx2"/>
                </a:solidFill>
                <a:latin typeface="+mn-lt"/>
                <a:ea typeface="+mn-ea"/>
                <a:cs typeface="+mn-cs"/>
              </a:defRPr>
            </a:lvl7pPr>
            <a:lvl8pPr marL="3200400" algn="l" defTabSz="457200" rtl="0" eaLnBrk="1" latinLnBrk="0" hangingPunct="1">
              <a:defRPr sz="1800" kern="1200">
                <a:solidFill>
                  <a:schemeClr val="tx2"/>
                </a:solidFill>
                <a:latin typeface="+mn-lt"/>
                <a:ea typeface="+mn-ea"/>
                <a:cs typeface="+mn-cs"/>
              </a:defRPr>
            </a:lvl8pPr>
            <a:lvl9pPr marL="3657600" algn="l" defTabSz="457200" rtl="0" eaLnBrk="1" latinLnBrk="0" hangingPunct="1">
              <a:defRPr sz="1800" kern="1200">
                <a:solidFill>
                  <a:schemeClr val="tx2"/>
                </a:solidFill>
                <a:latin typeface="+mn-lt"/>
                <a:ea typeface="+mn-ea"/>
                <a:cs typeface="+mn-cs"/>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824635153"/>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C61BDBE-786C-4252-9F18-AE4C34CE6B26}" type="datetimeFigureOut">
              <a:rPr lang="en-IN" smtClean="0"/>
              <a:t>24-03-2023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74732747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61BDBE-786C-4252-9F18-AE4C34CE6B26}"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1490065781"/>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C61BDBE-786C-4252-9F18-AE4C34CE6B26}" type="datetimeFigureOut">
              <a:rPr lang="en-IN" smtClean="0"/>
              <a:t>24-03-2023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4249552822"/>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3367921756"/>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C61BDBE-786C-4252-9F18-AE4C34CE6B26}" type="datetimeFigureOut">
              <a:rPr lang="en-IN" smtClean="0"/>
              <a:t>24-03-2023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8E170DCA-3547-489B-99C1-22822CE18A38}" type="slidenum">
              <a:rPr lang="en-IN" smtClean="0"/>
              <a:t>‹#›</a:t>
            </a:fld>
            <a:endParaRPr lang="en-IN"/>
          </a:p>
        </p:txBody>
      </p:sp>
    </p:spTree>
    <p:extLst>
      <p:ext uri="{BB962C8B-B14F-4D97-AF65-F5344CB8AC3E}">
        <p14:creationId xmlns:p14="http://schemas.microsoft.com/office/powerpoint/2010/main" val="284723769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6B87E99A-6905-4BDD-8EF5-D2B35A91B6D6}" type="datetimeFigureOut">
              <a:rPr lang="en-US" smtClean="0"/>
              <a:t>3/24/2023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25AB0D83-27D9-41A0-8520-05E65FAB5B97}" type="datetimeFigureOut">
              <a:rPr lang="en-US" smtClean="0"/>
              <a:t>3/24/2023</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1.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theme" Target="../theme/theme4.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10" Type="http://schemas.openxmlformats.org/officeDocument/2006/relationships/slideLayout" Target="../slideLayouts/slideLayout55.xml"/><Relationship Id="rId19" Type="http://schemas.openxmlformats.org/officeDocument/2006/relationships/image" Target="../media/image1.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3/24/2023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13EA0B0-A7EA-41D6-9C49-060CDC282697}" type="datetimeFigureOut">
              <a:rPr lang="en-IN" smtClean="0"/>
              <a:t>24-03-2023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57584E-1461-4A14-8D0C-DFDA3AE835AB}" type="slidenum">
              <a:rPr lang="en-IN" smtClean="0"/>
              <a:t>‹#›</a:t>
            </a:fld>
            <a:endParaRPr lang="en-IN"/>
          </a:p>
        </p:txBody>
      </p:sp>
    </p:spTree>
    <p:extLst>
      <p:ext uri="{BB962C8B-B14F-4D97-AF65-F5344CB8AC3E}">
        <p14:creationId xmlns:p14="http://schemas.microsoft.com/office/powerpoint/2010/main" val="3374808041"/>
      </p:ext>
    </p:extLst>
  </p:cSld>
  <p:clrMap bg1="lt1" tx1="dk1" bg2="lt2" tx2="dk2" accent1="accent1" accent2="accent2" accent3="accent3" accent4="accent4" accent5="accent5" accent6="accent6" hlink="hlink" folHlink="folHlink"/>
  <p:sldLayoutIdLst>
    <p:sldLayoutId id="2147483660"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Lst>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213EA0B0-A7EA-41D6-9C49-060CDC282697}" type="datetimeFigureOut">
              <a:rPr lang="en-IN" smtClean="0"/>
              <a:t>24-03-2023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57584E-1461-4A14-8D0C-DFDA3AE835AB}" type="slidenum">
              <a:rPr lang="en-IN" smtClean="0"/>
              <a:t>‹#›</a:t>
            </a:fld>
            <a:endParaRPr lang="en-IN"/>
          </a:p>
        </p:txBody>
      </p:sp>
    </p:spTree>
    <p:extLst>
      <p:ext uri="{BB962C8B-B14F-4D97-AF65-F5344CB8AC3E}">
        <p14:creationId xmlns:p14="http://schemas.microsoft.com/office/powerpoint/2010/main" val="337480804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C61BDBE-786C-4252-9F18-AE4C34CE6B26}" type="datetimeFigureOut">
              <a:rPr lang="en-IN" smtClean="0"/>
              <a:t>24-03-2023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E170DCA-3547-489B-99C1-22822CE18A38}" type="slidenum">
              <a:rPr lang="en-IN" smtClean="0"/>
              <a:t>‹#›</a:t>
            </a:fld>
            <a:endParaRPr lang="en-IN"/>
          </a:p>
        </p:txBody>
      </p:sp>
    </p:spTree>
    <p:extLst>
      <p:ext uri="{BB962C8B-B14F-4D97-AF65-F5344CB8AC3E}">
        <p14:creationId xmlns:p14="http://schemas.microsoft.com/office/powerpoint/2010/main" val="3868411528"/>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Lst>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C61BDBE-786C-4252-9F18-AE4C34CE6B26}" type="datetimeFigureOut">
              <a:rPr lang="en-IN" smtClean="0"/>
              <a:t>24-03-2023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defPPr>
              <a:defRPr lang="en-US"/>
            </a:defPPr>
            <a:lvl1pPr marL="0" algn="l"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8E170DCA-3547-489B-99C1-22822CE18A38}" type="slidenum">
              <a:rPr lang="en-IN" smtClean="0"/>
              <a:t>‹#›</a:t>
            </a:fld>
            <a:endParaRPr lang="en-IN"/>
          </a:p>
        </p:txBody>
      </p:sp>
    </p:spTree>
    <p:extLst>
      <p:ext uri="{BB962C8B-B14F-4D97-AF65-F5344CB8AC3E}">
        <p14:creationId xmlns:p14="http://schemas.microsoft.com/office/powerpoint/2010/main" val="3868411528"/>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Lst>
  <p:transition/>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hyperlink" Target="https://www.kaggle.com/datasets/revelation2k23/brain-dead-placement-data" TargetMode="External"/><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hyperlink" Target="https://www.kaggle.com/datasets/revelation2k23/brain-dead-emotion-detection" TargetMode="Externa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4.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4.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4.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FA344-D8E7-E59D-AD06-A11BEC6774D3}"/>
              </a:ext>
            </a:extLst>
          </p:cNvPr>
          <p:cNvSpPr>
            <a:spLocks noGrp="1"/>
          </p:cNvSpPr>
          <p:nvPr>
            <p:ph type="ctrTitle"/>
          </p:nvPr>
        </p:nvSpPr>
        <p:spPr/>
        <p:txBody>
          <a:bodyPr/>
          <a:lstStyle/>
          <a:p>
            <a:pPr algn="ctr"/>
            <a:r>
              <a:rPr lang="en-IN">
                <a:solidFill>
                  <a:srgbClr val="002060"/>
                </a:solidFill>
                <a:latin typeface="Algerian" panose="04020705040A02060702" pitchFamily="82" charset="0"/>
              </a:rPr>
              <a:t>TEAM-ML_STARTERS</a:t>
            </a:r>
          </a:p>
        </p:txBody>
      </p:sp>
      <p:sp>
        <p:nvSpPr>
          <p:cNvPr id="3" name="Subtitle 2">
            <a:extLst>
              <a:ext uri="{FF2B5EF4-FFF2-40B4-BE49-F238E27FC236}">
                <a16:creationId xmlns:a16="http://schemas.microsoft.com/office/drawing/2014/main" id="{4C049759-32B8-143B-3587-BE951621829D}"/>
              </a:ext>
            </a:extLst>
          </p:cNvPr>
          <p:cNvSpPr>
            <a:spLocks noGrp="1"/>
          </p:cNvSpPr>
          <p:nvPr>
            <p:ph type="subTitle" idx="1"/>
          </p:nvPr>
        </p:nvSpPr>
        <p:spPr/>
        <p:txBody>
          <a:bodyPr>
            <a:normAutofit fontScale="62500" lnSpcReduction="20000"/>
          </a:bodyPr>
          <a:lstStyle/>
          <a:p>
            <a:pPr algn="ctr"/>
            <a:r>
              <a:rPr lang="en-IN" sz="3100">
                <a:solidFill>
                  <a:schemeClr val="bg2">
                    <a:lumMod val="25000"/>
                  </a:schemeClr>
                </a:solidFill>
                <a:latin typeface="Arial Rounded MT Bold" panose="020F0704030504030204" pitchFamily="34" charset="0"/>
              </a:rPr>
              <a:t>Problem Statement – 1:</a:t>
            </a:r>
          </a:p>
          <a:p>
            <a:pPr algn="ctr"/>
            <a:r>
              <a:rPr lang="en-IN" sz="3100" b="1" i="0" u="sng" err="1">
                <a:solidFill>
                  <a:srgbClr val="FF0000"/>
                </a:solidFill>
                <a:effectLst/>
                <a:latin typeface="Arial Black" panose="020B0A04020102020204" pitchFamily="34" charset="0"/>
              </a:rPr>
              <a:t>Analyze Placement Data</a:t>
            </a:r>
          </a:p>
          <a:p>
            <a:endParaRPr lang="en-IN" b="1" i="0" u="sng">
              <a:solidFill>
                <a:srgbClr val="FF0000"/>
              </a:solidFill>
              <a:effectLst/>
              <a:latin typeface="Arial Black" panose="020B0A04020102020204" pitchFamily="34" charset="0"/>
            </a:endParaRPr>
          </a:p>
          <a:p>
            <a:endParaRPr lang="en-IN"/>
          </a:p>
        </p:txBody>
      </p:sp>
    </p:spTree>
    <p:extLst>
      <p:ext uri="{BB962C8B-B14F-4D97-AF65-F5344CB8AC3E}">
        <p14:creationId xmlns:p14="http://schemas.microsoft.com/office/powerpoint/2010/main" val="173598531"/>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C88F1D-2911-31A1-29F6-53D276AAFCEF}"/>
              </a:ext>
            </a:extLst>
          </p:cNvPr>
          <p:cNvSpPr txBox="1"/>
          <p:nvPr/>
        </p:nvSpPr>
        <p:spPr>
          <a:xfrm>
            <a:off x="424873" y="249382"/>
            <a:ext cx="11526982" cy="153888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b="1">
                <a:solidFill>
                  <a:schemeClr val="tx1">
                    <a:lumMod val="95000"/>
                    <a:lumOff val="5000"/>
                  </a:schemeClr>
                </a:solidFill>
                <a:effectLst/>
                <a:latin typeface="Courier New" panose="02070309020205020404" pitchFamily="49" charset="0"/>
              </a:rPr>
              <a:t> </a:t>
            </a:r>
          </a:p>
          <a:p>
            <a:endParaRPr lang="en-US" b="1">
              <a:solidFill>
                <a:schemeClr val="tx1">
                  <a:lumMod val="95000"/>
                  <a:lumOff val="5000"/>
                </a:schemeClr>
              </a:solidFill>
              <a:latin typeface="Courier New" panose="02070309020205020404" pitchFamily="49" charset="0"/>
            </a:endParaRPr>
          </a:p>
          <a:p>
            <a:pPr algn="ctr"/>
            <a:r>
              <a:rPr lang="en-US" sz="2000" b="1">
                <a:effectLst/>
                <a:latin typeface="Courier New" panose="02070309020205020404" pitchFamily="49" charset="0"/>
              </a:rPr>
              <a:t>DISTRIBUTION OF HIGHER SECONDARY EDUCATION PERCENTAGE AMONG MALE AND FEMALE: </a:t>
            </a:r>
          </a:p>
          <a:p>
            <a:endParaRPr lang="en-IN"/>
          </a:p>
        </p:txBody>
      </p:sp>
      <p:pic>
        <p:nvPicPr>
          <p:cNvPr id="5" name="Picture 4">
            <a:extLst>
              <a:ext uri="{FF2B5EF4-FFF2-40B4-BE49-F238E27FC236}">
                <a16:creationId xmlns:a16="http://schemas.microsoft.com/office/drawing/2014/main" id="{6B88F5C7-D90A-5F1E-DBB0-7CD36EFF43DF}"/>
              </a:ext>
            </a:extLst>
          </p:cNvPr>
          <p:cNvPicPr>
            <a:picLocks noChangeAspect="1"/>
          </p:cNvPicPr>
          <p:nvPr/>
        </p:nvPicPr>
        <p:blipFill>
          <a:blip r:embed="rId2"/>
          <a:srcRect l="17424" t="20028" b="26612"/>
          <a:stretch>
            <a:fillRect/>
          </a:stretch>
        </p:blipFill>
        <p:spPr>
          <a:xfrm>
            <a:off x="424873" y="1731818"/>
            <a:ext cx="10889671" cy="371301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Rectangle 1">
            <a:extLst>
              <a:ext uri="{FF2B5EF4-FFF2-40B4-BE49-F238E27FC236}">
                <a16:creationId xmlns:a16="http://schemas.microsoft.com/office/drawing/2014/main" id="{9F38EB3D-3CFB-A37E-99F2-93BF18FDD5C3}"/>
              </a:ext>
            </a:extLst>
          </p:cNvPr>
          <p:cNvSpPr>
            <a:spLocks noChangeArrowheads="1"/>
          </p:cNvSpPr>
          <p:nvPr/>
        </p:nvSpPr>
        <p:spPr bwMode="auto">
          <a:xfrm>
            <a:off x="0" y="0"/>
            <a:ext cx="9798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a:ln>
                  <a:noFill/>
                </a:ln>
                <a:solidFill>
                  <a:srgbClr val="D5D5D5"/>
                </a:solidFill>
                <a:effectLst/>
                <a:latin typeface="Roboto" panose="020B0604020202020204" pitchFamily="2" charset="0"/>
              </a:rPr>
              <a:t> edit</a:t>
            </a:r>
            <a:endParaRPr kumimoji="0" lang="en-US" altLang="en-US" sz="1000" b="0" i="0" u="none" strike="noStrike" cap="none" normalizeH="0" baseline="0">
              <a:ln>
                <a:noFill/>
              </a:ln>
              <a:solidFill>
                <a:srgbClr val="D5D5D5"/>
              </a:solidFill>
              <a:effectLst/>
              <a:latin typeface="Roboto" panose="020B0604020202020204" pitchFamily="2"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en-US" sz="1800" b="0" i="0" u="none" strike="noStrike" cap="none" normalizeH="0" baseline="0">
              <a:ln>
                <a:noFill/>
              </a:ln>
              <a:solidFill>
                <a:schemeClr val="tx1"/>
              </a:solidFill>
              <a:effectLst/>
              <a:latin typeface="Arial" pitchFamily="34" charset="0"/>
            </a:endParaRPr>
          </a:p>
        </p:txBody>
      </p:sp>
      <p:sp>
        <p:nvSpPr>
          <p:cNvPr id="8" name="Rectangle 2">
            <a:extLst>
              <a:ext uri="{FF2B5EF4-FFF2-40B4-BE49-F238E27FC236}">
                <a16:creationId xmlns:a16="http://schemas.microsoft.com/office/drawing/2014/main" id="{406E8C67-2356-F0B9-89C4-5BCEBF4B445F}"/>
              </a:ext>
            </a:extLst>
          </p:cNvPr>
          <p:cNvSpPr>
            <a:spLocks noChangeArrowheads="1"/>
          </p:cNvSpPr>
          <p:nvPr/>
        </p:nvSpPr>
        <p:spPr bwMode="auto">
          <a:xfrm>
            <a:off x="0" y="0"/>
            <a:ext cx="979805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15" name="TextBox 14">
            <a:extLst>
              <a:ext uri="{FF2B5EF4-FFF2-40B4-BE49-F238E27FC236}">
                <a16:creationId xmlns:a16="http://schemas.microsoft.com/office/drawing/2014/main" id="{B395C572-DB55-6708-B6F6-FC8AC4514AAA}"/>
              </a:ext>
            </a:extLst>
          </p:cNvPr>
          <p:cNvSpPr txBox="1"/>
          <p:nvPr/>
        </p:nvSpPr>
        <p:spPr>
          <a:xfrm>
            <a:off x="508000" y="5555390"/>
            <a:ext cx="10806544"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b="1">
              <a:solidFill>
                <a:schemeClr val="accent1">
                  <a:lumMod val="50000"/>
                </a:schemeClr>
              </a:solidFill>
            </a:endParaRPr>
          </a:p>
          <a:p>
            <a:pPr algn="ctr"/>
            <a:r>
              <a:rPr lang="en-IN" b="1">
                <a:solidFill>
                  <a:schemeClr val="accent6">
                    <a:lumMod val="50000"/>
                  </a:schemeClr>
                </a:solidFill>
              </a:rPr>
              <a:t>INFERENCE : </a:t>
            </a:r>
            <a:r>
              <a:rPr lang="en-US" b="1" i="0">
                <a:solidFill>
                  <a:schemeClr val="accent6">
                    <a:lumMod val="50000"/>
                  </a:schemeClr>
                </a:solidFill>
                <a:effectLst/>
                <a:latin typeface="Roboto" panose="020B0604020202020204" pitchFamily="2" charset="0"/>
              </a:rPr>
              <a:t>MAX OF BOY STUDENTS HAS SCORED PERCENTAGE B/W 60-70 SAME FOR GIRL STUDENTS ALSO</a:t>
            </a:r>
            <a:endParaRPr lang="en-IN" b="1">
              <a:solidFill>
                <a:schemeClr val="accent6">
                  <a:lumMod val="50000"/>
                </a:schemeClr>
              </a:solidFill>
            </a:endParaRPr>
          </a:p>
        </p:txBody>
      </p:sp>
    </p:spTree>
    <p:extLst>
      <p:ext uri="{BB962C8B-B14F-4D97-AF65-F5344CB8AC3E}">
        <p14:creationId xmlns:p14="http://schemas.microsoft.com/office/powerpoint/2010/main" val="105172298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28970-5DEA-640C-B288-42B3CF54F4FB}"/>
              </a:ext>
            </a:extLst>
          </p:cNvPr>
          <p:cNvSpPr>
            <a:spLocks noGrp="1"/>
          </p:cNvSpPr>
          <p:nvPr>
            <p:ph type="title"/>
          </p:nvPr>
        </p:nvSpPr>
        <p:spPr>
          <a:xfrm>
            <a:off x="748553" y="293408"/>
            <a:ext cx="10515600" cy="1325563"/>
          </a:xfrm>
        </p:spPr>
        <p:txBody>
          <a:bodyPr>
            <a:normAutofit/>
          </a:bodyPr>
          <a:lstStyle/>
          <a:p>
            <a:pPr algn="ctr"/>
            <a:br>
              <a:rPr lang="en-US" sz="2400" b="1" i="0">
                <a:solidFill>
                  <a:schemeClr val="tx1">
                    <a:lumMod val="95000"/>
                    <a:lumOff val="5000"/>
                  </a:schemeClr>
                </a:solidFill>
                <a:effectLst/>
                <a:latin typeface="Roboto" panose="020B0604020202020204" pitchFamily="2" charset="0"/>
              </a:rPr>
            </a:br>
            <a:r>
              <a:rPr lang="en-US" sz="2400" b="1" i="0">
                <a:solidFill>
                  <a:schemeClr val="tx1">
                    <a:lumMod val="95000"/>
                    <a:lumOff val="5000"/>
                  </a:schemeClr>
                </a:solidFill>
                <a:effectLst/>
                <a:latin typeface="Roboto" panose="020B0604020202020204" pitchFamily="2" charset="0"/>
              </a:rPr>
              <a:t> </a:t>
            </a:r>
            <a:r>
              <a:rPr lang="en-US" sz="2400" b="1" i="0">
                <a:solidFill>
                  <a:schemeClr val="tx1">
                    <a:lumMod val="95000"/>
                    <a:lumOff val="5000"/>
                  </a:schemeClr>
                </a:solidFill>
                <a:effectLst/>
                <a:latin typeface="Courier New" panose="02070309020205020404" pitchFamily="49" charset="0"/>
                <a:cs typeface="Courier New" panose="02070309020205020404" pitchFamily="49" charset="0"/>
              </a:rPr>
              <a:t>DISTRIBUTION</a:t>
            </a:r>
            <a:r>
              <a:rPr lang="en-US" sz="2400" b="1" i="0">
                <a:solidFill>
                  <a:schemeClr val="tx1">
                    <a:lumMod val="95000"/>
                    <a:lumOff val="5000"/>
                  </a:schemeClr>
                </a:solidFill>
                <a:effectLst/>
                <a:latin typeface="Roboto" panose="020B0604020202020204" pitchFamily="2" charset="0"/>
              </a:rPr>
              <a:t> </a:t>
            </a:r>
            <a:r>
              <a:rPr lang="en-US" sz="2000" b="1" i="0">
                <a:solidFill>
                  <a:schemeClr val="tx1">
                    <a:lumMod val="95000"/>
                    <a:lumOff val="5000"/>
                  </a:schemeClr>
                </a:solidFill>
                <a:effectLst/>
                <a:latin typeface="Roboto" panose="020B0604020202020204" pitchFamily="2" charset="0"/>
              </a:rPr>
              <a:t>OF DEGREE PERCENTAGE AMONG MALE AND FEMALE </a:t>
            </a:r>
            <a:r>
              <a:rPr lang="en-US" sz="2400" b="1" i="0">
                <a:solidFill>
                  <a:schemeClr val="tx1">
                    <a:lumMod val="95000"/>
                    <a:lumOff val="5000"/>
                  </a:schemeClr>
                </a:solidFill>
                <a:effectLst/>
                <a:latin typeface="Roboto" panose="020B0604020202020204" pitchFamily="2" charset="0"/>
              </a:rPr>
              <a:t>:</a:t>
            </a:r>
            <a:endParaRPr lang="en-IN" sz="2400" b="1">
              <a:solidFill>
                <a:schemeClr val="tx1">
                  <a:lumMod val="95000"/>
                  <a:lumOff val="5000"/>
                </a:schemeClr>
              </a:solidFill>
            </a:endParaRPr>
          </a:p>
        </p:txBody>
      </p:sp>
      <p:sp>
        <p:nvSpPr>
          <p:cNvPr id="5" name="TextBox 4">
            <a:extLst>
              <a:ext uri="{FF2B5EF4-FFF2-40B4-BE49-F238E27FC236}">
                <a16:creationId xmlns:a16="http://schemas.microsoft.com/office/drawing/2014/main" id="{371D26D3-68DF-8C1F-C486-EFBE118D3107}"/>
              </a:ext>
            </a:extLst>
          </p:cNvPr>
          <p:cNvSpPr txBox="1"/>
          <p:nvPr/>
        </p:nvSpPr>
        <p:spPr>
          <a:xfrm>
            <a:off x="465925" y="5655057"/>
            <a:ext cx="11385177"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0">
                <a:solidFill>
                  <a:schemeClr val="accent6">
                    <a:lumMod val="50000"/>
                  </a:schemeClr>
                </a:solidFill>
                <a:effectLst/>
                <a:latin typeface="Roboto" panose="020B0604020202020204" pitchFamily="2" charset="0"/>
              </a:rPr>
              <a:t>INFERENCE : MAX OF BOY STUDENTS HAS SCORED PERCENTAGE B/W 60-70 SAME FOR GIRL STUDENTS ALSO.</a:t>
            </a:r>
            <a:endParaRPr lang="en-IN" b="1">
              <a:solidFill>
                <a:schemeClr val="accent6">
                  <a:lumMod val="50000"/>
                </a:schemeClr>
              </a:solidFill>
            </a:endParaRPr>
          </a:p>
        </p:txBody>
      </p:sp>
      <p:pic>
        <p:nvPicPr>
          <p:cNvPr id="9" name="Picture 8">
            <a:extLst>
              <a:ext uri="{FF2B5EF4-FFF2-40B4-BE49-F238E27FC236}">
                <a16:creationId xmlns:a16="http://schemas.microsoft.com/office/drawing/2014/main" id="{7DCA2352-DD0E-28FA-594D-46B17B494B68}"/>
              </a:ext>
            </a:extLst>
          </p:cNvPr>
          <p:cNvPicPr>
            <a:picLocks noChangeAspect="1"/>
          </p:cNvPicPr>
          <p:nvPr/>
        </p:nvPicPr>
        <p:blipFill>
          <a:blip r:embed="rId2"/>
          <a:srcRect l="17500" t="28235" b="24706"/>
          <a:stretch>
            <a:fillRect/>
          </a:stretch>
        </p:blipFill>
        <p:spPr>
          <a:xfrm>
            <a:off x="412296" y="1593897"/>
            <a:ext cx="11438806" cy="367020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3756351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3B836-474C-1E9B-1F26-8DF7FB8FAE8F}"/>
              </a:ext>
            </a:extLst>
          </p:cNvPr>
          <p:cNvSpPr>
            <a:spLocks noGrp="1"/>
          </p:cNvSpPr>
          <p:nvPr>
            <p:ph type="title"/>
          </p:nvPr>
        </p:nvSpPr>
        <p:spPr>
          <a:xfrm>
            <a:off x="1343608" y="440144"/>
            <a:ext cx="10283616" cy="1293028"/>
          </a:xfrm>
        </p:spPr>
        <p:txBody>
          <a:bodyPr>
            <a:normAutofit/>
          </a:bodyPr>
          <a:lstStyle/>
          <a:p>
            <a:r>
              <a:rPr lang="en-US" sz="2200" b="1">
                <a:effectLst/>
                <a:latin typeface="Courier New" panose="02070309020205020404" pitchFamily="49" charset="0"/>
                <a:ea typeface="Roboto" panose="02000000000000000000" pitchFamily="2" charset="0"/>
                <a:cs typeface="Courier New" panose="02070309020205020404" pitchFamily="49" charset="0"/>
              </a:rPr>
              <a:t>DISTRIBUTION OF MBA PERCENTAGE AMONG MALE AND FEMALE:</a:t>
            </a:r>
            <a:br>
              <a:rPr lang="en-US" b="0">
                <a:effectLst/>
                <a:latin typeface="Courier New" panose="02070309020205020404" pitchFamily="49" charset="0"/>
              </a:rPr>
            </a:br>
            <a:endParaRPr lang="en-IN">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8A2F9377-C9BE-BAAB-AFDF-4FE9A102831D}"/>
              </a:ext>
            </a:extLst>
          </p:cNvPr>
          <p:cNvSpPr txBox="1"/>
          <p:nvPr/>
        </p:nvSpPr>
        <p:spPr>
          <a:xfrm>
            <a:off x="103095" y="5934670"/>
            <a:ext cx="11250705"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0">
                <a:solidFill>
                  <a:schemeClr val="accent1">
                    <a:lumMod val="50000"/>
                  </a:schemeClr>
                </a:solidFill>
                <a:effectLst/>
                <a:latin typeface="Roboto" panose="020B0604020202020204" pitchFamily="2" charset="0"/>
              </a:rPr>
              <a:t> </a:t>
            </a:r>
            <a:r>
              <a:rPr lang="en-US" b="1">
                <a:solidFill>
                  <a:schemeClr val="accent6">
                    <a:lumMod val="50000"/>
                  </a:schemeClr>
                </a:solidFill>
                <a:effectLst/>
                <a:latin typeface="Courier New" panose="02070309020205020404" pitchFamily="49" charset="0"/>
              </a:rPr>
              <a:t>INFERENCE : MAX NO. OF BOYS STUDENT HAS SCORED A PERCENTAGE OF 55-60 DURING MBA STUDIES WHILE MAX OF GIRLS STUDENTS SCORED A PERCENTAGE OF 60-65</a:t>
            </a:r>
          </a:p>
          <a:p>
            <a:endParaRPr lang="en-IN" b="1">
              <a:solidFill>
                <a:schemeClr val="accent1">
                  <a:lumMod val="50000"/>
                </a:schemeClr>
              </a:solidFill>
            </a:endParaRPr>
          </a:p>
        </p:txBody>
      </p:sp>
      <p:pic>
        <p:nvPicPr>
          <p:cNvPr id="10" name="Picture 9">
            <a:extLst>
              <a:ext uri="{FF2B5EF4-FFF2-40B4-BE49-F238E27FC236}">
                <a16:creationId xmlns:a16="http://schemas.microsoft.com/office/drawing/2014/main" id="{3266C1B9-4478-EFA9-4B9D-A5C96A42750C}"/>
              </a:ext>
            </a:extLst>
          </p:cNvPr>
          <p:cNvPicPr>
            <a:picLocks noChangeAspect="1"/>
          </p:cNvPicPr>
          <p:nvPr/>
        </p:nvPicPr>
        <p:blipFill>
          <a:blip r:embed="rId2"/>
          <a:srcRect l="17721" t="18040" b="22353"/>
          <a:stretch>
            <a:fillRect/>
          </a:stretch>
        </p:blipFill>
        <p:spPr>
          <a:xfrm>
            <a:off x="564776" y="1237128"/>
            <a:ext cx="10789024" cy="43966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4858659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B88042-D854-242B-8CF3-0B84A6208018}"/>
              </a:ext>
            </a:extLst>
          </p:cNvPr>
          <p:cNvSpPr txBox="1"/>
          <p:nvPr/>
        </p:nvSpPr>
        <p:spPr>
          <a:xfrm>
            <a:off x="896470" y="268941"/>
            <a:ext cx="10650070"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0">
                <a:solidFill>
                  <a:schemeClr val="tx1">
                    <a:lumMod val="95000"/>
                    <a:lumOff val="5000"/>
                  </a:schemeClr>
                </a:solidFill>
                <a:effectLst/>
              </a:rPr>
              <a:t>DISTRIBUTION OF SECONDARY , HIGHER SECONDARY , DEGREE PERCENTAGE AMONGST MALE STUDENTS:</a:t>
            </a:r>
            <a:endParaRPr lang="en-IN" b="1">
              <a:solidFill>
                <a:schemeClr val="tx1">
                  <a:lumMod val="95000"/>
                  <a:lumOff val="5000"/>
                </a:schemeClr>
              </a:solidFill>
            </a:endParaRPr>
          </a:p>
        </p:txBody>
      </p:sp>
      <p:pic>
        <p:nvPicPr>
          <p:cNvPr id="4" name="Picture 3">
            <a:extLst>
              <a:ext uri="{FF2B5EF4-FFF2-40B4-BE49-F238E27FC236}">
                <a16:creationId xmlns:a16="http://schemas.microsoft.com/office/drawing/2014/main" id="{5776BF47-A7F0-A2B3-ECA0-0EC16646A679}"/>
              </a:ext>
            </a:extLst>
          </p:cNvPr>
          <p:cNvPicPr>
            <a:picLocks noChangeAspect="1"/>
          </p:cNvPicPr>
          <p:nvPr/>
        </p:nvPicPr>
        <p:blipFill>
          <a:blip r:embed="rId2"/>
          <a:srcRect l="18088" t="21699" b="21830"/>
          <a:stretch>
            <a:fillRect/>
          </a:stretch>
        </p:blipFill>
        <p:spPr>
          <a:xfrm>
            <a:off x="542698" y="1156900"/>
            <a:ext cx="11003841" cy="4267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617D1AF1-9245-F4CC-E52E-A81AD7DF1745}"/>
              </a:ext>
            </a:extLst>
          </p:cNvPr>
          <p:cNvSpPr txBox="1"/>
          <p:nvPr/>
        </p:nvSpPr>
        <p:spPr>
          <a:xfrm>
            <a:off x="542698" y="5665729"/>
            <a:ext cx="1100384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solidFill>
                  <a:schemeClr val="accent6">
                    <a:lumMod val="50000"/>
                  </a:schemeClr>
                </a:solidFill>
                <a:effectLst/>
                <a:latin typeface="Roboto" panose="020B0604020202020204" pitchFamily="2" charset="0"/>
                <a:ea typeface="Roboto" panose="02000000000000000000" pitchFamily="2" charset="0"/>
                <a:cs typeface="Roboto" panose="02000000000000000000" pitchFamily="2" charset="0"/>
              </a:rPr>
              <a:t>INFERENCE : BOY STUDENTS MAINTAINED THEIR PERCENTAGE OF 60-70 TILL DEGREE STUDIES AND AFTER THAT IT HAS STARTED DROPPING DURING MBA STUDIES </a:t>
            </a:r>
          </a:p>
          <a:p>
            <a:endParaRPr lang="en-IN"/>
          </a:p>
        </p:txBody>
      </p:sp>
    </p:spTree>
    <p:extLst>
      <p:ext uri="{BB962C8B-B14F-4D97-AF65-F5344CB8AC3E}">
        <p14:creationId xmlns:p14="http://schemas.microsoft.com/office/powerpoint/2010/main" val="26238793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D137B6-5987-033C-907D-2F4641D80DB2}"/>
              </a:ext>
            </a:extLst>
          </p:cNvPr>
          <p:cNvSpPr txBox="1"/>
          <p:nvPr/>
        </p:nvSpPr>
        <p:spPr>
          <a:xfrm>
            <a:off x="206188" y="286871"/>
            <a:ext cx="1165411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0">
                <a:solidFill>
                  <a:schemeClr val="bg2">
                    <a:lumMod val="10000"/>
                  </a:schemeClr>
                </a:solidFill>
                <a:effectLst/>
                <a:latin typeface="Courier New" panose="02070309020205020404" pitchFamily="49" charset="0"/>
                <a:cs typeface="Courier New" panose="02070309020205020404" pitchFamily="49" charset="0"/>
              </a:rPr>
              <a:t>DISTRIBUTION OF SECONDARY , HIGHER SECONDARY , DEGREE PERCENTAGE AMONGST FEMALE STUDENTS:</a:t>
            </a:r>
            <a:endParaRPr lang="en-IN" b="1">
              <a:solidFill>
                <a:schemeClr val="bg2">
                  <a:lumMod val="10000"/>
                </a:schemeClr>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6C1FB209-95E0-210C-606A-2469730B9A99}"/>
              </a:ext>
            </a:extLst>
          </p:cNvPr>
          <p:cNvPicPr>
            <a:picLocks noChangeAspect="1"/>
          </p:cNvPicPr>
          <p:nvPr/>
        </p:nvPicPr>
        <p:blipFill>
          <a:blip r:embed="rId2"/>
          <a:srcRect l="17426" t="21830" b="20262"/>
          <a:stretch>
            <a:fillRect/>
          </a:stretch>
        </p:blipFill>
        <p:spPr>
          <a:xfrm>
            <a:off x="349623" y="1425387"/>
            <a:ext cx="11203638" cy="441960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F32AE2A1-87F9-4A73-AE9D-5FA98758127C}"/>
              </a:ext>
            </a:extLst>
          </p:cNvPr>
          <p:cNvSpPr txBox="1"/>
          <p:nvPr/>
        </p:nvSpPr>
        <p:spPr>
          <a:xfrm>
            <a:off x="349623" y="6158753"/>
            <a:ext cx="11349318"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0">
                <a:solidFill>
                  <a:schemeClr val="accent6">
                    <a:lumMod val="50000"/>
                  </a:schemeClr>
                </a:solidFill>
                <a:effectLst/>
                <a:latin typeface="Roboto" panose="020B0604020202020204" pitchFamily="2" charset="0"/>
                <a:ea typeface="Roboto" panose="02000000000000000000" pitchFamily="2" charset="0"/>
                <a:cs typeface="Roboto" panose="02000000000000000000" pitchFamily="2" charset="0"/>
              </a:rPr>
              <a:t>INFERENCE : GIRL STUDENTS SCORED THE MAXIMUM MARKS DURING SECONDARY STUDIES WHICH IS 70-80 WHICH DROPPED DOWN TO 60-70 AND IT IS MAINTAINED TILL DEGREE STUDIES</a:t>
            </a:r>
            <a:endParaRPr lang="en-IN" b="1">
              <a:solidFill>
                <a:schemeClr val="accent6">
                  <a:lumMod val="50000"/>
                </a:schemeClr>
              </a:solidFill>
              <a:latin typeface="Roboto" panose="020B0604020202020204"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93117557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DEFF-EF8B-2406-4A0D-00C5B6FFB264}"/>
              </a:ext>
            </a:extLst>
          </p:cNvPr>
          <p:cNvSpPr>
            <a:spLocks noGrp="1"/>
          </p:cNvSpPr>
          <p:nvPr>
            <p:ph type="title"/>
          </p:nvPr>
        </p:nvSpPr>
        <p:spPr>
          <a:xfrm>
            <a:off x="838200" y="365125"/>
            <a:ext cx="10515600" cy="809251"/>
          </a:xfrm>
        </p:spPr>
        <p:txBody>
          <a:bodyPr>
            <a:normAutofit/>
          </a:bodyPr>
          <a:lstStyle/>
          <a:p>
            <a:r>
              <a:rPr lang="en-US" sz="3200" b="1" i="0">
                <a:solidFill>
                  <a:schemeClr val="tx1">
                    <a:lumMod val="95000"/>
                    <a:lumOff val="5000"/>
                  </a:schemeClr>
                </a:solidFill>
                <a:effectLst/>
                <a:latin typeface="Courier New" panose="02070309020205020404" pitchFamily="49" charset="0"/>
                <a:cs typeface="Courier New" panose="02070309020205020404" pitchFamily="49" charset="0"/>
              </a:rPr>
              <a:t>6)ANALYIS OF WORK EXPERIENCE TREND :</a:t>
            </a:r>
            <a:endParaRPr lang="en-IN" sz="3200" b="1">
              <a:solidFill>
                <a:schemeClr val="tx1">
                  <a:lumMod val="95000"/>
                  <a:lumOff val="5000"/>
                </a:schemeClr>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08B1F4FA-E85E-F217-EE52-511991A8B23D}"/>
              </a:ext>
            </a:extLst>
          </p:cNvPr>
          <p:cNvPicPr>
            <a:picLocks noChangeAspect="1"/>
          </p:cNvPicPr>
          <p:nvPr/>
        </p:nvPicPr>
        <p:blipFill>
          <a:blip r:embed="rId2"/>
          <a:srcRect l="18015" t="23399" b="7974"/>
          <a:stretch>
            <a:fillRect/>
          </a:stretch>
        </p:blipFill>
        <p:spPr>
          <a:xfrm>
            <a:off x="457199" y="1174376"/>
            <a:ext cx="11277601" cy="44913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B9CAC751-347C-4BA9-2578-10516F3A1FF2}"/>
              </a:ext>
            </a:extLst>
          </p:cNvPr>
          <p:cNvSpPr txBox="1"/>
          <p:nvPr/>
        </p:nvSpPr>
        <p:spPr>
          <a:xfrm>
            <a:off x="484093" y="6015318"/>
            <a:ext cx="11277601" cy="92333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solidFill>
                  <a:schemeClr val="accent6">
                    <a:lumMod val="50000"/>
                  </a:schemeClr>
                </a:solidFill>
                <a:effectLst/>
                <a:latin typeface="Roboto" panose="020B0604020202020204" pitchFamily="2" charset="0"/>
                <a:ea typeface="Roboto" panose="02000000000000000000" pitchFamily="2" charset="0"/>
                <a:cs typeface="Roboto" panose="02000000000000000000" pitchFamily="2" charset="0"/>
              </a:rPr>
              <a:t>INFERENCE : 52 OUT OF 139 BOYS HAVE WORK EXPIRIENCE AND ONLY</a:t>
            </a:r>
          </a:p>
          <a:p>
            <a:pPr algn="ctr"/>
            <a:r>
              <a:rPr lang="en-US" b="1">
                <a:solidFill>
                  <a:schemeClr val="accent6">
                    <a:lumMod val="50000"/>
                  </a:schemeClr>
                </a:solidFill>
                <a:effectLst/>
                <a:latin typeface="Roboto" panose="020B0604020202020204" pitchFamily="2" charset="0"/>
                <a:ea typeface="Roboto" panose="02000000000000000000" pitchFamily="2" charset="0"/>
                <a:cs typeface="Roboto" panose="02000000000000000000" pitchFamily="2" charset="0"/>
              </a:rPr>
              <a:t> 22 OUT OF 76 GIRLS HAVE WORK EXPERIENCE</a:t>
            </a:r>
          </a:p>
          <a:p>
            <a:endParaRPr lang="en-IN"/>
          </a:p>
        </p:txBody>
      </p:sp>
    </p:spTree>
    <p:extLst>
      <p:ext uri="{BB962C8B-B14F-4D97-AF65-F5344CB8AC3E}">
        <p14:creationId xmlns:p14="http://schemas.microsoft.com/office/powerpoint/2010/main" val="395902047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F944B5-44F3-5DFA-EF95-E5DE9A16CA90}"/>
              </a:ext>
            </a:extLst>
          </p:cNvPr>
          <p:cNvSpPr txBox="1"/>
          <p:nvPr/>
        </p:nvSpPr>
        <p:spPr>
          <a:xfrm>
            <a:off x="968389" y="331694"/>
            <a:ext cx="10345070"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2400" b="1" u="sng">
                <a:solidFill>
                  <a:schemeClr val="accent6">
                    <a:lumMod val="50000"/>
                  </a:schemeClr>
                </a:solidFill>
                <a:latin typeface="Arial Black" panose="020B0A04020102020204" pitchFamily="34" charset="0"/>
              </a:rPr>
              <a:t>STEP 4 : PROBABLE QUESTIONS ON DATASET</a:t>
            </a:r>
            <a:endParaRPr lang="en-IN" sz="2400" u="sng">
              <a:solidFill>
                <a:schemeClr val="accent6">
                  <a:lumMod val="50000"/>
                </a:schemeClr>
              </a:solidFill>
              <a:latin typeface="Arial Black" panose="020B0A04020102020204" pitchFamily="34" charset="0"/>
            </a:endParaRPr>
          </a:p>
        </p:txBody>
      </p:sp>
      <p:sp>
        <p:nvSpPr>
          <p:cNvPr id="6" name="Rectangle 1">
            <a:extLst>
              <a:ext uri="{FF2B5EF4-FFF2-40B4-BE49-F238E27FC236}">
                <a16:creationId xmlns:a16="http://schemas.microsoft.com/office/drawing/2014/main" id="{117C2B5E-0879-693C-F8E4-06F0A63015A9}"/>
              </a:ext>
            </a:extLst>
          </p:cNvPr>
          <p:cNvSpPr>
            <a:spLocks noChangeArrowheads="1"/>
          </p:cNvSpPr>
          <p:nvPr/>
        </p:nvSpPr>
        <p:spPr bwMode="auto">
          <a:xfrm>
            <a:off x="0" y="0"/>
            <a:ext cx="979805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
        <p:nvSpPr>
          <p:cNvPr id="7" name="Rectangle 2">
            <a:extLst>
              <a:ext uri="{FF2B5EF4-FFF2-40B4-BE49-F238E27FC236}">
                <a16:creationId xmlns:a16="http://schemas.microsoft.com/office/drawing/2014/main" id="{551E82E3-5426-77D9-9A0B-4361AD65C78A}"/>
              </a:ext>
            </a:extLst>
          </p:cNvPr>
          <p:cNvSpPr>
            <a:spLocks noChangeArrowheads="1"/>
          </p:cNvSpPr>
          <p:nvPr/>
        </p:nvSpPr>
        <p:spPr bwMode="auto">
          <a:xfrm>
            <a:off x="681418" y="693679"/>
            <a:ext cx="1078434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400" b="1" i="0" u="none" strike="noStrike" cap="none" normalizeH="0" baseline="0">
                <a:ln>
                  <a:noFill/>
                </a:ln>
                <a:solidFill>
                  <a:srgbClr val="00B0F0"/>
                </a:solidFill>
                <a:effectLst/>
                <a:latin typeface="Courier New" panose="02070309020205020404" pitchFamily="49" charset="0"/>
                <a:ea typeface="Roboto" panose="02000000000000000000" pitchFamily="2" charset="0"/>
                <a:cs typeface="Courier New" panose="02070309020205020404" pitchFamily="49" charset="0"/>
              </a:rPr>
              <a:t>Q1) WHICH HIGHER SECONDARY SPECIALISATION IS ON HIGH DEMAND?</a:t>
            </a:r>
          </a:p>
        </p:txBody>
      </p:sp>
      <p:pic>
        <p:nvPicPr>
          <p:cNvPr id="11" name="Picture 10">
            <a:extLst>
              <a:ext uri="{FF2B5EF4-FFF2-40B4-BE49-F238E27FC236}">
                <a16:creationId xmlns:a16="http://schemas.microsoft.com/office/drawing/2014/main" id="{C3B6B839-4CA9-3BD5-6DEF-F05423551537}"/>
              </a:ext>
            </a:extLst>
          </p:cNvPr>
          <p:cNvPicPr>
            <a:picLocks noChangeAspect="1"/>
          </p:cNvPicPr>
          <p:nvPr/>
        </p:nvPicPr>
        <p:blipFill>
          <a:blip r:embed="rId2"/>
          <a:srcRect l="18015" t="16868" b="6667"/>
          <a:stretch>
            <a:fillRect/>
          </a:stretch>
        </p:blipFill>
        <p:spPr>
          <a:xfrm>
            <a:off x="331694" y="1661788"/>
            <a:ext cx="11510682" cy="43286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2" name="TextBox 11">
            <a:extLst>
              <a:ext uri="{FF2B5EF4-FFF2-40B4-BE49-F238E27FC236}">
                <a16:creationId xmlns:a16="http://schemas.microsoft.com/office/drawing/2014/main" id="{5D75CC08-2907-6ABB-AB61-C3027C296588}"/>
              </a:ext>
            </a:extLst>
          </p:cNvPr>
          <p:cNvSpPr txBox="1"/>
          <p:nvPr/>
        </p:nvSpPr>
        <p:spPr>
          <a:xfrm>
            <a:off x="215153" y="6167718"/>
            <a:ext cx="11716871"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b="1">
                <a:solidFill>
                  <a:schemeClr val="accent6">
                    <a:lumMod val="50000"/>
                  </a:schemeClr>
                </a:solidFill>
                <a:latin typeface="Roboto" panose="020B0604020202020204" pitchFamily="2" charset="0"/>
                <a:ea typeface="Roboto" panose="02000000000000000000" pitchFamily="2" charset="0"/>
                <a:cs typeface="Roboto" panose="02000000000000000000" pitchFamily="2" charset="0"/>
              </a:rPr>
              <a:t>INFERENCE : FROM BAR CHART PLOT IT IS CLEAR THAT SPECIALISATION IN “COMMERCE” IS ON HIGH DEMAND IN TERMS OF PLACEMENT</a:t>
            </a:r>
          </a:p>
        </p:txBody>
      </p:sp>
      <p:sp>
        <p:nvSpPr>
          <p:cNvPr id="13" name="Rectangle 5">
            <a:extLst>
              <a:ext uri="{FF2B5EF4-FFF2-40B4-BE49-F238E27FC236}">
                <a16:creationId xmlns:a16="http://schemas.microsoft.com/office/drawing/2014/main" id="{43A1AE48-987B-529A-A4A2-0E9D551C2FCB}"/>
              </a:ext>
            </a:extLst>
          </p:cNvPr>
          <p:cNvSpPr>
            <a:spLocks noChangeArrowheads="1"/>
          </p:cNvSpPr>
          <p:nvPr/>
        </p:nvSpPr>
        <p:spPr bwMode="auto">
          <a:xfrm>
            <a:off x="0" y="0"/>
            <a:ext cx="979805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IN"/>
          </a:p>
        </p:txBody>
      </p:sp>
    </p:spTree>
    <p:extLst>
      <p:ext uri="{BB962C8B-B14F-4D97-AF65-F5344CB8AC3E}">
        <p14:creationId xmlns:p14="http://schemas.microsoft.com/office/powerpoint/2010/main" val="405647844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174CF-9008-3B25-9B92-735D6A34549F}"/>
              </a:ext>
            </a:extLst>
          </p:cNvPr>
          <p:cNvSpPr>
            <a:spLocks noGrp="1"/>
          </p:cNvSpPr>
          <p:nvPr>
            <p:ph type="title"/>
          </p:nvPr>
        </p:nvSpPr>
        <p:spPr>
          <a:xfrm>
            <a:off x="838200" y="365125"/>
            <a:ext cx="10515600" cy="1185769"/>
          </a:xfrm>
        </p:spPr>
        <p:txBody>
          <a:bodyPr>
            <a:normAutofit fontScale="90000"/>
          </a:bodyPr>
          <a:lstStyle/>
          <a:p>
            <a:br>
              <a:rPr lang="en-IN" sz="3200" b="1" i="0">
                <a:solidFill>
                  <a:srgbClr val="7030A0"/>
                </a:solidFill>
                <a:effectLst/>
                <a:latin typeface="Courier New" panose="02070309020205020404" pitchFamily="49" charset="0"/>
                <a:cs typeface="Courier New" panose="02070309020205020404" pitchFamily="49" charset="0"/>
              </a:rPr>
            </a:br>
            <a:br>
              <a:rPr lang="en-IN" sz="3200" b="1" i="0">
                <a:solidFill>
                  <a:srgbClr val="7030A0"/>
                </a:solidFill>
                <a:effectLst/>
                <a:latin typeface="Courier New" panose="02070309020205020404" pitchFamily="49" charset="0"/>
                <a:cs typeface="Courier New" panose="02070309020205020404" pitchFamily="49" charset="0"/>
              </a:rPr>
            </a:br>
            <a:r>
              <a:rPr lang="en-IN" sz="3200" b="1" i="0">
                <a:solidFill>
                  <a:srgbClr val="00B0F0"/>
                </a:solidFill>
                <a:effectLst/>
                <a:latin typeface="Courier New" panose="02070309020205020404" pitchFamily="49" charset="0"/>
                <a:cs typeface="Courier New" panose="02070309020205020404" pitchFamily="49" charset="0"/>
              </a:rPr>
              <a:t>Q2)DOES MBA PERCENTAGE AFFECT PLACEMENT ?</a:t>
            </a:r>
            <a:endParaRPr lang="en-IN" sz="3200" b="1">
              <a:solidFill>
                <a:srgbClr val="00B0F0"/>
              </a:solidFill>
              <a:latin typeface="Courier New" panose="020703090202050204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BB65BE87-36C6-2A2E-F8D2-C11B074D012F}"/>
              </a:ext>
            </a:extLst>
          </p:cNvPr>
          <p:cNvPicPr>
            <a:picLocks noChangeAspect="1"/>
          </p:cNvPicPr>
          <p:nvPr/>
        </p:nvPicPr>
        <p:blipFill>
          <a:blip r:embed="rId2"/>
          <a:srcRect l="18088" t="22614" b="32811"/>
          <a:stretch>
            <a:fillRect/>
          </a:stretch>
        </p:blipFill>
        <p:spPr>
          <a:xfrm>
            <a:off x="429071" y="1694329"/>
            <a:ext cx="11333857" cy="37293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8DDB5978-B1D7-85FB-00E9-632AB2D73E9F}"/>
              </a:ext>
            </a:extLst>
          </p:cNvPr>
          <p:cNvSpPr txBox="1"/>
          <p:nvPr/>
        </p:nvSpPr>
        <p:spPr>
          <a:xfrm>
            <a:off x="502024" y="5791200"/>
            <a:ext cx="11107270"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b="1">
                <a:solidFill>
                  <a:schemeClr val="accent6">
                    <a:lumMod val="50000"/>
                  </a:schemeClr>
                </a:solidFill>
                <a:latin typeface="Roboto" panose="020B0604020202020204" pitchFamily="2" charset="0"/>
                <a:ea typeface="Roboto" panose="02000000000000000000" pitchFamily="2" charset="0"/>
                <a:cs typeface="Roboto" panose="02000000000000000000" pitchFamily="2" charset="0"/>
              </a:rPr>
              <a:t>INFERENCE : MBA PERCENTAGE DON’T HAVE A MAJOR EFFECT ON PLACEMENT </a:t>
            </a:r>
          </a:p>
        </p:txBody>
      </p:sp>
    </p:spTree>
    <p:extLst>
      <p:ext uri="{BB962C8B-B14F-4D97-AF65-F5344CB8AC3E}">
        <p14:creationId xmlns:p14="http://schemas.microsoft.com/office/powerpoint/2010/main" val="52365698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3FFF-4796-AA9C-386E-4421B2F1FA9B}"/>
              </a:ext>
            </a:extLst>
          </p:cNvPr>
          <p:cNvSpPr>
            <a:spLocks noGrp="1"/>
          </p:cNvSpPr>
          <p:nvPr>
            <p:ph type="title"/>
          </p:nvPr>
        </p:nvSpPr>
        <p:spPr>
          <a:xfrm>
            <a:off x="2895600" y="661736"/>
            <a:ext cx="8610600" cy="1293028"/>
          </a:xfrm>
        </p:spPr>
        <p:txBody>
          <a:bodyPr>
            <a:normAutofit fontScale="90000"/>
          </a:bodyPr>
          <a:lstStyle/>
          <a:p>
            <a:r>
              <a:rPr lang="en-US" sz="2700" b="1">
                <a:solidFill>
                  <a:srgbClr val="00B0F0"/>
                </a:solidFill>
                <a:effectLst/>
                <a:latin typeface="Courier New" panose="02070309020205020404" pitchFamily="49" charset="0"/>
                <a:cs typeface="Courier New" panose="02070309020205020404" pitchFamily="49" charset="0"/>
              </a:rPr>
              <a:t>Q3)COMMENT ON MAXIMUM , AVERAGE , </a:t>
            </a:r>
            <a:br>
              <a:rPr lang="en-US" sz="2700" b="1">
                <a:solidFill>
                  <a:srgbClr val="00B0F0"/>
                </a:solidFill>
                <a:effectLst/>
                <a:latin typeface="Courier New" panose="02070309020205020404" pitchFamily="49" charset="0"/>
                <a:cs typeface="Courier New" panose="02070309020205020404" pitchFamily="49" charset="0"/>
              </a:rPr>
            </a:br>
            <a:r>
              <a:rPr lang="en-US" sz="2700" b="1">
                <a:solidFill>
                  <a:srgbClr val="00B0F0"/>
                </a:solidFill>
                <a:effectLst/>
                <a:latin typeface="Courier New" panose="02070309020205020404" pitchFamily="49" charset="0"/>
                <a:cs typeface="Courier New" panose="02070309020205020404" pitchFamily="49" charset="0"/>
              </a:rPr>
              <a:t>MINIMUM SALARY OFFERED ?</a:t>
            </a:r>
            <a:r>
              <a:rPr lang="en-US" sz="2700" b="1">
                <a:solidFill>
                  <a:schemeClr val="accent6">
                    <a:lumMod val="50000"/>
                  </a:schemeClr>
                </a:solidFill>
                <a:effectLst/>
                <a:latin typeface="Courier New" panose="02070309020205020404" pitchFamily="49" charset="0"/>
                <a:cs typeface="Courier New" panose="02070309020205020404" pitchFamily="49" charset="0"/>
              </a:rPr>
              <a:t> </a:t>
            </a:r>
            <a:br>
              <a:rPr lang="en-US" b="0">
                <a:solidFill>
                  <a:srgbClr val="D4D4D4"/>
                </a:solidFill>
                <a:effectLst/>
                <a:latin typeface="Courier New" panose="02070309020205020404" pitchFamily="49" charset="0"/>
              </a:rPr>
            </a:br>
            <a:endParaRPr lang="en-IN"/>
          </a:p>
        </p:txBody>
      </p:sp>
      <p:pic>
        <p:nvPicPr>
          <p:cNvPr id="4" name="Picture 3">
            <a:extLst>
              <a:ext uri="{FF2B5EF4-FFF2-40B4-BE49-F238E27FC236}">
                <a16:creationId xmlns:a16="http://schemas.microsoft.com/office/drawing/2014/main" id="{E1DD1A56-4EC7-F41F-C0AE-A4D9CAC4B2C0}"/>
              </a:ext>
            </a:extLst>
          </p:cNvPr>
          <p:cNvPicPr>
            <a:picLocks noChangeAspect="1"/>
          </p:cNvPicPr>
          <p:nvPr/>
        </p:nvPicPr>
        <p:blipFill>
          <a:blip r:embed="rId2"/>
          <a:srcRect l="17573" t="32027" b="48645"/>
          <a:stretch>
            <a:fillRect/>
          </a:stretch>
        </p:blipFill>
        <p:spPr>
          <a:xfrm>
            <a:off x="760853" y="1557182"/>
            <a:ext cx="10670294" cy="199137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7007E58F-06BE-D301-3157-F632D30CCE92}"/>
              </a:ext>
            </a:extLst>
          </p:cNvPr>
          <p:cNvSpPr txBox="1"/>
          <p:nvPr/>
        </p:nvSpPr>
        <p:spPr>
          <a:xfrm>
            <a:off x="797859" y="3649181"/>
            <a:ext cx="1059628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i="0">
                <a:solidFill>
                  <a:srgbClr val="00B0F0"/>
                </a:solidFill>
                <a:effectLst/>
                <a:latin typeface="Courier New" panose="02070309020205020404" pitchFamily="49" charset="0"/>
                <a:cs typeface="Courier New" panose="02070309020205020404" pitchFamily="49" charset="0"/>
              </a:rPr>
              <a:t>Q4)WHICH DEGREE SPECIALISTAION IS ON HIGH DEMAND ?</a:t>
            </a:r>
            <a:endParaRPr lang="en-IN" sz="2400" b="1">
              <a:solidFill>
                <a:srgbClr val="00B0F0"/>
              </a:solidFill>
              <a:latin typeface="Courier New" panose="02070309020205020404" pitchFamily="49" charset="0"/>
              <a:cs typeface="Courier New" panose="02070309020205020404" pitchFamily="49" charset="0"/>
            </a:endParaRPr>
          </a:p>
        </p:txBody>
      </p:sp>
      <p:pic>
        <p:nvPicPr>
          <p:cNvPr id="8" name="Picture 7">
            <a:extLst>
              <a:ext uri="{FF2B5EF4-FFF2-40B4-BE49-F238E27FC236}">
                <a16:creationId xmlns:a16="http://schemas.microsoft.com/office/drawing/2014/main" id="{C301B7C3-C016-606A-5F05-DCBB0701C3D8}"/>
              </a:ext>
            </a:extLst>
          </p:cNvPr>
          <p:cNvPicPr>
            <a:picLocks noChangeAspect="1"/>
          </p:cNvPicPr>
          <p:nvPr/>
        </p:nvPicPr>
        <p:blipFill>
          <a:blip r:embed="rId3"/>
          <a:srcRect l="17867" t="19347" b="49311"/>
          <a:stretch>
            <a:fillRect/>
          </a:stretch>
        </p:blipFill>
        <p:spPr>
          <a:xfrm>
            <a:off x="978158" y="4211468"/>
            <a:ext cx="10013576" cy="2514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9527990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86610-6E73-9548-FA57-C90BED5ECA4A}"/>
              </a:ext>
            </a:extLst>
          </p:cNvPr>
          <p:cNvSpPr>
            <a:spLocks noGrp="1"/>
          </p:cNvSpPr>
          <p:nvPr>
            <p:ph type="title"/>
          </p:nvPr>
        </p:nvSpPr>
        <p:spPr>
          <a:xfrm>
            <a:off x="394448" y="5532437"/>
            <a:ext cx="10515600" cy="1325563"/>
          </a:xfrm>
        </p:spPr>
        <p:txBody>
          <a:bodyPr>
            <a:normAutofit/>
          </a:bodyPr>
          <a:lstStyle/>
          <a:p>
            <a:pPr algn="ctr"/>
            <a:r>
              <a:rPr lang="en-US" sz="2400" b="1" i="0">
                <a:solidFill>
                  <a:schemeClr val="accent6">
                    <a:lumMod val="50000"/>
                  </a:schemeClr>
                </a:solidFill>
                <a:effectLst/>
                <a:latin typeface="Roboto" panose="020B0604020202020204" pitchFamily="2" charset="0"/>
              </a:rPr>
              <a:t>INFERENCE : FROM ABOVE BAR CHART PLOT IT IS CLEAR THAT SPECIALISATION ON "MANAGEMENT DEGREE" IS ON HIGH DEMAND IN TERMS OF PLACEMENT FOR BOTH BOYS AND GIRLS</a:t>
            </a:r>
            <a:endParaRPr lang="en-IN" sz="2400" b="1">
              <a:solidFill>
                <a:schemeClr val="accent6">
                  <a:lumMod val="50000"/>
                </a:schemeClr>
              </a:solidFill>
            </a:endParaRPr>
          </a:p>
        </p:txBody>
      </p:sp>
      <p:pic>
        <p:nvPicPr>
          <p:cNvPr id="4" name="Picture 3">
            <a:extLst>
              <a:ext uri="{FF2B5EF4-FFF2-40B4-BE49-F238E27FC236}">
                <a16:creationId xmlns:a16="http://schemas.microsoft.com/office/drawing/2014/main" id="{48A1CAE6-F68E-2724-BBFB-05575097B166}"/>
              </a:ext>
            </a:extLst>
          </p:cNvPr>
          <p:cNvPicPr>
            <a:picLocks noChangeAspect="1"/>
          </p:cNvPicPr>
          <p:nvPr/>
        </p:nvPicPr>
        <p:blipFill>
          <a:blip r:embed="rId2"/>
          <a:srcRect l="18088" t="18693" b="8105"/>
          <a:stretch>
            <a:fillRect/>
          </a:stretch>
        </p:blipFill>
        <p:spPr>
          <a:xfrm>
            <a:off x="394448" y="270587"/>
            <a:ext cx="11519647" cy="511873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807599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E783-6BD6-CBE9-9333-0C1A479E9579}"/>
              </a:ext>
            </a:extLst>
          </p:cNvPr>
          <p:cNvSpPr>
            <a:spLocks noGrp="1"/>
          </p:cNvSpPr>
          <p:nvPr>
            <p:ph type="title"/>
          </p:nvPr>
        </p:nvSpPr>
        <p:spPr>
          <a:xfrm>
            <a:off x="831850" y="233082"/>
            <a:ext cx="10515600" cy="4329394"/>
          </a:xfrm>
        </p:spPr>
        <p:txBody>
          <a:bodyPr>
            <a:normAutofit/>
          </a:bodyPr>
          <a:lstStyle/>
          <a:p>
            <a:pPr algn="ctr"/>
            <a:r>
              <a:rPr lang="en-IN" b="1">
                <a:solidFill>
                  <a:srgbClr val="002060"/>
                </a:solidFill>
                <a:latin typeface="+mn-lt"/>
              </a:rPr>
              <a:t>TEAM MEMBERS :</a:t>
            </a:r>
            <a:br>
              <a:rPr lang="en-IN" b="1">
                <a:solidFill>
                  <a:srgbClr val="002060"/>
                </a:solidFill>
                <a:latin typeface="+mn-lt"/>
              </a:rPr>
            </a:br>
            <a:r>
              <a:rPr lang="en-IN" sz="4900" b="1">
                <a:solidFill>
                  <a:srgbClr val="FF0000"/>
                </a:solidFill>
              </a:rPr>
              <a:t>1)TIRTHAJIT BORAL(LEADER)</a:t>
            </a:r>
            <a:br>
              <a:rPr lang="en-IN" sz="4900" b="1">
                <a:solidFill>
                  <a:srgbClr val="FF0000"/>
                </a:solidFill>
              </a:rPr>
            </a:br>
            <a:r>
              <a:rPr lang="en-IN" sz="4900" b="1">
                <a:solidFill>
                  <a:srgbClr val="FF0000"/>
                </a:solidFill>
              </a:rPr>
              <a:t>2)SAMIRAN MAJUMDER</a:t>
            </a:r>
            <a:br>
              <a:rPr lang="en-IN" sz="4900" b="1">
                <a:solidFill>
                  <a:srgbClr val="FF0000"/>
                </a:solidFill>
              </a:rPr>
            </a:br>
            <a:r>
              <a:rPr lang="en-IN" sz="4900" b="1">
                <a:solidFill>
                  <a:srgbClr val="FF0000"/>
                </a:solidFill>
              </a:rPr>
              <a:t>3)ATIF AKHTAR</a:t>
            </a:r>
            <a:br>
              <a:rPr lang="en-IN" sz="4900" b="1">
                <a:solidFill>
                  <a:srgbClr val="FF0000"/>
                </a:solidFill>
              </a:rPr>
            </a:br>
            <a:r>
              <a:rPr lang="en-IN" sz="4900" b="1">
                <a:solidFill>
                  <a:srgbClr val="FF0000"/>
                </a:solidFill>
              </a:rPr>
              <a:t>4)MD TARIQUE HUSSAIN</a:t>
            </a:r>
          </a:p>
        </p:txBody>
      </p:sp>
      <p:sp>
        <p:nvSpPr>
          <p:cNvPr id="3" name="Text Placeholder 2">
            <a:extLst>
              <a:ext uri="{FF2B5EF4-FFF2-40B4-BE49-F238E27FC236}">
                <a16:creationId xmlns:a16="http://schemas.microsoft.com/office/drawing/2014/main" id="{F395BAF6-C4FF-6C5C-A810-DF3B186270A9}"/>
              </a:ext>
            </a:extLst>
          </p:cNvPr>
          <p:cNvSpPr>
            <a:spLocks noGrp="1"/>
          </p:cNvSpPr>
          <p:nvPr>
            <p:ph type="body" idx="1"/>
          </p:nvPr>
        </p:nvSpPr>
        <p:spPr>
          <a:xfrm>
            <a:off x="1043128" y="4640100"/>
            <a:ext cx="10490200" cy="955675"/>
          </a:xfrm>
        </p:spPr>
        <p:txBody>
          <a:bodyPr>
            <a:normAutofit fontScale="92500" lnSpcReduction="10000"/>
          </a:bodyPr>
          <a:lstStyle/>
          <a:p>
            <a:pPr algn="ctr"/>
            <a:r>
              <a:rPr lang="en-IN" b="1">
                <a:solidFill>
                  <a:schemeClr val="tx1"/>
                </a:solidFill>
              </a:rPr>
              <a:t>Dataset</a:t>
            </a:r>
            <a:r>
              <a:rPr lang="en-IN"/>
              <a:t> : </a:t>
            </a:r>
            <a:r>
              <a:rPr lang="en-IN">
                <a:solidFill>
                  <a:srgbClr val="002060"/>
                </a:solidFill>
                <a:hlinkClick r:id="rId2">
                  <a:extLst>
                    <a:ext uri="{A12FA001-AC4F-418D-AE19-62706E023703}">
                      <ahyp:hlinkClr xmlns:ahyp="http://schemas.microsoft.com/office/drawing/2018/hyperlinkcolor" val="tx"/>
                    </a:ext>
                  </a:extLst>
                </a:hlinkClick>
              </a:rPr>
              <a:t>https://www.kaggle.com/datasets/revelation2k23/brain-dead-placement-data</a:t>
            </a:r>
            <a:endParaRPr lang="en-IN">
              <a:solidFill>
                <a:srgbClr val="002060"/>
              </a:solidFill>
            </a:endParaRPr>
          </a:p>
          <a:p>
            <a:pPr algn="ctr"/>
            <a:r>
              <a:rPr lang="en-IN" b="1" i="0">
                <a:solidFill>
                  <a:srgbClr val="002060"/>
                </a:solidFill>
                <a:effectLst/>
                <a:latin typeface="-apple-system"/>
              </a:rPr>
              <a:t>Contest : Brain-Dead</a:t>
            </a:r>
            <a:r>
              <a:rPr lang="en-IN" b="1">
                <a:solidFill>
                  <a:srgbClr val="002060"/>
                </a:solidFill>
                <a:latin typeface="-apple-system"/>
              </a:rPr>
              <a:t> by </a:t>
            </a:r>
            <a:r>
              <a:rPr lang="en-IN" b="1" i="0">
                <a:solidFill>
                  <a:srgbClr val="002060"/>
                </a:solidFill>
                <a:effectLst/>
                <a:latin typeface="-apple-system"/>
              </a:rPr>
              <a:t>Revelation ’23(via Unstop)</a:t>
            </a:r>
          </a:p>
          <a:p>
            <a:endParaRPr lang="en-IN" b="1" i="0">
              <a:solidFill>
                <a:schemeClr val="tx1">
                  <a:lumMod val="75000"/>
                  <a:lumOff val="25000"/>
                </a:schemeClr>
              </a:solidFill>
              <a:effectLst/>
              <a:latin typeface="-apple-system"/>
            </a:endParaRPr>
          </a:p>
          <a:p>
            <a:endParaRPr lang="en-IN"/>
          </a:p>
          <a:p>
            <a:endParaRPr lang="en-IN"/>
          </a:p>
        </p:txBody>
      </p:sp>
    </p:spTree>
    <p:extLst>
      <p:ext uri="{BB962C8B-B14F-4D97-AF65-F5344CB8AC3E}">
        <p14:creationId xmlns:p14="http://schemas.microsoft.com/office/powerpoint/2010/main" val="330149430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E475685A-6BBE-DEE5-8624-1D4B2FE160EB}"/>
              </a:ext>
            </a:extLst>
          </p:cNvPr>
          <p:cNvSpPr>
            <a:spLocks noChangeArrowheads="1"/>
          </p:cNvSpPr>
          <p:nvPr/>
        </p:nvSpPr>
        <p:spPr bwMode="auto">
          <a:xfrm>
            <a:off x="121024" y="546847"/>
            <a:ext cx="97980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000" b="0" i="0" u="none" strike="noStrike" cap="none" normalizeH="0" baseline="0">
                <a:ln>
                  <a:noFill/>
                </a:ln>
                <a:solidFill>
                  <a:srgbClr val="D5D5D5"/>
                </a:solidFill>
                <a:effectLst/>
                <a:latin typeface="Roboto" panose="020B0604020202020204" pitchFamily="2" charset="0"/>
              </a:rPr>
            </a:br>
            <a:endParaRPr kumimoji="0" lang="en-US" altLang="en-US" sz="1800" b="0" i="0" u="none" strike="noStrike" cap="none" normalizeH="0" baseline="0">
              <a:ln>
                <a:noFill/>
              </a:ln>
              <a:solidFill>
                <a:schemeClr val="tx1"/>
              </a:solidFill>
              <a:effectLst/>
              <a:latin typeface="Arial" pitchFamily="34" charset="0"/>
            </a:endParaRPr>
          </a:p>
        </p:txBody>
      </p:sp>
      <p:sp>
        <p:nvSpPr>
          <p:cNvPr id="10" name="Rectangle 3">
            <a:extLst>
              <a:ext uri="{FF2B5EF4-FFF2-40B4-BE49-F238E27FC236}">
                <a16:creationId xmlns:a16="http://schemas.microsoft.com/office/drawing/2014/main" id="{41F6FC6E-F637-3D5D-0468-8ACE482FCB98}"/>
              </a:ext>
            </a:extLst>
          </p:cNvPr>
          <p:cNvSpPr>
            <a:spLocks noChangeArrowheads="1"/>
          </p:cNvSpPr>
          <p:nvPr/>
        </p:nvSpPr>
        <p:spPr bwMode="auto">
          <a:xfrm>
            <a:off x="121024" y="362181"/>
            <a:ext cx="112133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0" u="none" strike="noStrike" cap="none" normalizeH="0" baseline="0">
                <a:ln>
                  <a:noFill/>
                </a:ln>
                <a:solidFill>
                  <a:srgbClr val="00B0F0"/>
                </a:solidFill>
                <a:effectLst/>
                <a:latin typeface="Courier New" panose="02070309020205020404" pitchFamily="49" charset="0"/>
                <a:cs typeface="Courier New" panose="02070309020205020404" pitchFamily="49" charset="0"/>
              </a:rPr>
              <a:t>5)CALCULATE THE NUMBER OF STUDENTS WHO GOT PLACED DEPENDING ON MBA SPECILISATION</a:t>
            </a:r>
          </a:p>
        </p:txBody>
      </p:sp>
      <p:pic>
        <p:nvPicPr>
          <p:cNvPr id="12" name="Picture 11">
            <a:extLst>
              <a:ext uri="{FF2B5EF4-FFF2-40B4-BE49-F238E27FC236}">
                <a16:creationId xmlns:a16="http://schemas.microsoft.com/office/drawing/2014/main" id="{13267BE4-43E6-2016-A1B0-3911FE180C29}"/>
              </a:ext>
            </a:extLst>
          </p:cNvPr>
          <p:cNvPicPr>
            <a:picLocks noChangeAspect="1"/>
          </p:cNvPicPr>
          <p:nvPr/>
        </p:nvPicPr>
        <p:blipFill>
          <a:blip r:embed="rId2"/>
          <a:srcRect l="17941" t="23530" b="5281"/>
          <a:stretch>
            <a:fillRect/>
          </a:stretch>
        </p:blipFill>
        <p:spPr>
          <a:xfrm>
            <a:off x="186018" y="822973"/>
            <a:ext cx="11819964" cy="541109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3" name="TextBox 12">
            <a:extLst>
              <a:ext uri="{FF2B5EF4-FFF2-40B4-BE49-F238E27FC236}">
                <a16:creationId xmlns:a16="http://schemas.microsoft.com/office/drawing/2014/main" id="{6C8A7F48-7196-BCFE-6074-6B954E5D9B28}"/>
              </a:ext>
            </a:extLst>
          </p:cNvPr>
          <p:cNvSpPr txBox="1"/>
          <p:nvPr/>
        </p:nvSpPr>
        <p:spPr>
          <a:xfrm>
            <a:off x="64994" y="6414023"/>
            <a:ext cx="11940988" cy="369332"/>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b="1">
                <a:solidFill>
                  <a:schemeClr val="accent6">
                    <a:lumMod val="50000"/>
                  </a:schemeClr>
                </a:solidFill>
                <a:latin typeface="Roboto" panose="020B0604020202020204" pitchFamily="2" charset="0"/>
                <a:ea typeface="Roboto" panose="02000000000000000000" pitchFamily="2" charset="0"/>
                <a:cs typeface="Roboto" panose="02000000000000000000" pitchFamily="2" charset="0"/>
              </a:rPr>
              <a:t>INFERENCE : MARKETING AND FINANCE IS ON HIGH DEMAND IN ACCOUNT OF PLACEMENT</a:t>
            </a:r>
          </a:p>
        </p:txBody>
      </p:sp>
    </p:spTree>
    <p:extLst>
      <p:ext uri="{BB962C8B-B14F-4D97-AF65-F5344CB8AC3E}">
        <p14:creationId xmlns:p14="http://schemas.microsoft.com/office/powerpoint/2010/main" val="127738051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4B925-122D-CAFB-E9C6-18F7861C90BF}"/>
              </a:ext>
            </a:extLst>
          </p:cNvPr>
          <p:cNvSpPr>
            <a:spLocks noGrp="1"/>
          </p:cNvSpPr>
          <p:nvPr>
            <p:ph type="title"/>
          </p:nvPr>
        </p:nvSpPr>
        <p:spPr>
          <a:xfrm>
            <a:off x="838200" y="365125"/>
            <a:ext cx="10515600" cy="934757"/>
          </a:xfrm>
        </p:spPr>
        <p:txBody>
          <a:bodyPr/>
          <a:lstStyle/>
          <a:p>
            <a:r>
              <a:rPr lang="en-IN" b="1" u="sng">
                <a:solidFill>
                  <a:schemeClr val="accent6">
                    <a:lumMod val="50000"/>
                  </a:schemeClr>
                </a:solidFill>
                <a:latin typeface="Roboto" panose="020B0604020202020204" pitchFamily="2" charset="0"/>
              </a:rPr>
              <a:t>STEP 5 : </a:t>
            </a:r>
            <a:r>
              <a:rPr lang="en-IN" sz="4400" b="1" u="sng">
                <a:solidFill>
                  <a:schemeClr val="accent6">
                    <a:lumMod val="50000"/>
                  </a:schemeClr>
                </a:solidFill>
                <a:latin typeface="Roboto" panose="020B0604020202020204" pitchFamily="2" charset="0"/>
              </a:rPr>
              <a:t>RESULTS AND DISCUSSIONS</a:t>
            </a:r>
            <a:endParaRPr lang="en-IN" u="sng">
              <a:solidFill>
                <a:schemeClr val="accent6">
                  <a:lumMod val="50000"/>
                </a:schemeClr>
              </a:solidFill>
            </a:endParaRPr>
          </a:p>
        </p:txBody>
      </p:sp>
      <p:sp>
        <p:nvSpPr>
          <p:cNvPr id="3" name="TextBox 2">
            <a:extLst>
              <a:ext uri="{FF2B5EF4-FFF2-40B4-BE49-F238E27FC236}">
                <a16:creationId xmlns:a16="http://schemas.microsoft.com/office/drawing/2014/main" id="{41A47252-124B-4E55-F87C-4E058A59B76B}"/>
              </a:ext>
            </a:extLst>
          </p:cNvPr>
          <p:cNvSpPr txBox="1"/>
          <p:nvPr/>
        </p:nvSpPr>
        <p:spPr>
          <a:xfrm>
            <a:off x="219635" y="1120588"/>
            <a:ext cx="11752729" cy="855618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800" b="1" i="0">
                <a:solidFill>
                  <a:srgbClr val="00B050"/>
                </a:solidFill>
                <a:effectLst/>
                <a:latin typeface="Bahnschrift SemiBold" panose="020B0502040204020203" pitchFamily="34" charset="0"/>
              </a:rPr>
              <a:t>So from the analysis that we have made we can conclude that:</a:t>
            </a:r>
          </a:p>
          <a:p>
            <a:pPr algn="l"/>
            <a:endParaRPr lang="en-US" sz="2800" b="1" i="0">
              <a:solidFill>
                <a:srgbClr val="00B050"/>
              </a:solidFill>
              <a:effectLst/>
              <a:latin typeface="Bahnschrift SemiBold" panose="020B0502040204020203" pitchFamily="34" charset="0"/>
            </a:endParaRPr>
          </a:p>
          <a:p>
            <a:pPr algn="l"/>
            <a:r>
              <a:rPr lang="en-US" sz="2800" b="1" i="0">
                <a:solidFill>
                  <a:srgbClr val="00B050"/>
                </a:solidFill>
                <a:effectLst/>
                <a:latin typeface="Bahnschrift SemiBold" panose="020B0502040204020203" pitchFamily="34" charset="0"/>
              </a:rPr>
              <a:t>1)The placement percentage of the campus is 68.8, which is not bad and the maximum salary offered is 9,40,000 and 24% of students were offered more than average salary of 2,88,655.</a:t>
            </a:r>
          </a:p>
          <a:p>
            <a:pPr algn="l"/>
            <a:endParaRPr lang="en-US" sz="2800" b="1" i="0">
              <a:solidFill>
                <a:srgbClr val="00B050"/>
              </a:solidFill>
              <a:effectLst/>
              <a:latin typeface="Bahnschrift SemiBold" panose="020B0502040204020203" pitchFamily="34" charset="0"/>
            </a:endParaRPr>
          </a:p>
          <a:p>
            <a:pPr algn="l"/>
            <a:r>
              <a:rPr lang="en-US" sz="2800" b="1" i="0">
                <a:solidFill>
                  <a:srgbClr val="00B050"/>
                </a:solidFill>
                <a:effectLst/>
                <a:latin typeface="Bahnschrift SemiBold" panose="020B0502040204020203" pitchFamily="34" charset="0"/>
              </a:rPr>
              <a:t>2)MBA percentage does not have much effect on getting placed. As we saw, even a student with high percentage as 75.71 and having work experience is not placed. Having a work experience will increase your chance of getting placed. We saw that, out of 74 students who had work experience 64 of them got placed in comparison to students who didn’t have a work experience.</a:t>
            </a:r>
          </a:p>
          <a:p>
            <a:pPr algn="l"/>
            <a:endParaRPr lang="en-US" sz="2800" b="1" i="0">
              <a:solidFill>
                <a:schemeClr val="accent2"/>
              </a:solidFill>
              <a:effectLst/>
              <a:latin typeface="Britannic Bold" panose="020B0903060703020204" pitchFamily="34" charset="0"/>
            </a:endParaRPr>
          </a:p>
          <a:p>
            <a:pPr algn="l"/>
            <a:endParaRPr lang="en-US" sz="2800" b="1">
              <a:solidFill>
                <a:schemeClr val="accent2"/>
              </a:solidFill>
              <a:latin typeface="Britannic Bold" panose="020B0903060703020204" pitchFamily="34" charset="0"/>
            </a:endParaRPr>
          </a:p>
          <a:p>
            <a:pPr algn="l"/>
            <a:endParaRPr lang="en-US" sz="2800" b="1" i="0">
              <a:solidFill>
                <a:schemeClr val="accent2"/>
              </a:solidFill>
              <a:effectLst/>
              <a:latin typeface="Britannic Bold" panose="020B0903060703020204" pitchFamily="34" charset="0"/>
            </a:endParaRPr>
          </a:p>
          <a:p>
            <a:pPr algn="l"/>
            <a:endParaRPr lang="en-US" sz="2800" b="1">
              <a:solidFill>
                <a:schemeClr val="accent2"/>
              </a:solidFill>
              <a:latin typeface="Britannic Bold" panose="020B0903060703020204" pitchFamily="34" charset="0"/>
            </a:endParaRPr>
          </a:p>
          <a:p>
            <a:pPr algn="l"/>
            <a:endParaRPr lang="en-US" sz="2800" b="1" i="0">
              <a:solidFill>
                <a:schemeClr val="accent2"/>
              </a:solidFill>
              <a:effectLst/>
              <a:latin typeface="Britannic Bold" panose="020B0903060703020204" pitchFamily="34" charset="0"/>
            </a:endParaRPr>
          </a:p>
          <a:p>
            <a:pPr algn="l"/>
            <a:endParaRPr lang="en-US" sz="2800" b="1">
              <a:solidFill>
                <a:schemeClr val="accent2"/>
              </a:solidFill>
              <a:latin typeface="Britannic Bold" panose="020B0903060703020204" pitchFamily="34" charset="0"/>
            </a:endParaRPr>
          </a:p>
          <a:p>
            <a:pPr algn="l"/>
            <a:endParaRPr lang="en-US" sz="2800" b="1" i="0">
              <a:solidFill>
                <a:schemeClr val="accent2"/>
              </a:solidFill>
              <a:effectLst/>
              <a:latin typeface="Britannic Bold" panose="020B0903060703020204" pitchFamily="34" charset="0"/>
            </a:endParaRPr>
          </a:p>
          <a:p>
            <a:endParaRPr lang="en-IN"/>
          </a:p>
        </p:txBody>
      </p:sp>
    </p:spTree>
    <p:extLst>
      <p:ext uri="{BB962C8B-B14F-4D97-AF65-F5344CB8AC3E}">
        <p14:creationId xmlns:p14="http://schemas.microsoft.com/office/powerpoint/2010/main" val="1736626926"/>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2065DD-6A18-C9D2-2001-37590E939141}"/>
              </a:ext>
            </a:extLst>
          </p:cNvPr>
          <p:cNvSpPr txBox="1"/>
          <p:nvPr/>
        </p:nvSpPr>
        <p:spPr>
          <a:xfrm>
            <a:off x="627529" y="286871"/>
            <a:ext cx="11232777" cy="6401753"/>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2800" b="1" i="0">
                <a:solidFill>
                  <a:srgbClr val="00B050"/>
                </a:solidFill>
                <a:effectLst/>
                <a:latin typeface="Bahnschrift SemiBold" panose="020B0502040204020203" pitchFamily="34" charset="0"/>
              </a:rPr>
              <a:t>3)We can also predict what type of specialization in MBA is preferred by employers, Marketing and Finance. Out of 120 students who specialized in Marketing and Finance, 95 of them were placed whereas in Marketing and HR, its almost a 50-50 chance of placement.</a:t>
            </a:r>
          </a:p>
          <a:p>
            <a:pPr algn="l"/>
            <a:endParaRPr lang="en-US" sz="2800" b="1" i="0">
              <a:solidFill>
                <a:srgbClr val="00B050"/>
              </a:solidFill>
              <a:effectLst/>
              <a:latin typeface="Bahnschrift SemiBold" panose="020B0502040204020203" pitchFamily="34" charset="0"/>
            </a:endParaRPr>
          </a:p>
          <a:p>
            <a:pPr algn="l"/>
            <a:r>
              <a:rPr lang="en-US" sz="2800" b="1" i="0">
                <a:solidFill>
                  <a:srgbClr val="00B050"/>
                </a:solidFill>
                <a:effectLst/>
                <a:latin typeface="Bahnschrift SemiBold" panose="020B0502040204020203" pitchFamily="34" charset="0"/>
              </a:rPr>
              <a:t>4)We can also see that the degree specialization also affects employment. Employers prefer those who have studied Commerce and Management degree.</a:t>
            </a:r>
          </a:p>
          <a:p>
            <a:pPr algn="l"/>
            <a:endParaRPr lang="en-US" sz="2800" b="1" i="1">
              <a:effectLst/>
              <a:latin typeface="Bahnschrift SemiBold" panose="020B0502040204020203" pitchFamily="34" charset="0"/>
            </a:endParaRPr>
          </a:p>
          <a:p>
            <a:pPr algn="l"/>
            <a:r>
              <a:rPr lang="en-US" sz="2800" b="1" i="1">
                <a:solidFill>
                  <a:srgbClr val="FF0000"/>
                </a:solidFill>
                <a:effectLst/>
                <a:latin typeface="Bahnschrift SemiBold" panose="020B0502040204020203" pitchFamily="34" charset="0"/>
              </a:rPr>
              <a:t>Therefore we can conclude that, in order to achieve a management job with better salary offers, its better to choose Commerce and Management for degree specialization and Marketing and Finance for MBA specialization along with a work experience</a:t>
            </a:r>
          </a:p>
          <a:p>
            <a:endParaRPr lang="en-IN"/>
          </a:p>
        </p:txBody>
      </p:sp>
    </p:spTree>
    <p:extLst>
      <p:ext uri="{BB962C8B-B14F-4D97-AF65-F5344CB8AC3E}">
        <p14:creationId xmlns:p14="http://schemas.microsoft.com/office/powerpoint/2010/main" val="346483023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40B9-FC4B-A5A2-9CFA-C5B3E9CBBC2E}"/>
              </a:ext>
            </a:extLst>
          </p:cNvPr>
          <p:cNvSpPr>
            <a:spLocks noGrp="1"/>
          </p:cNvSpPr>
          <p:nvPr>
            <p:ph type="ctrTitle"/>
          </p:nvPr>
        </p:nvSpPr>
        <p:spPr/>
        <p:txBody>
          <a:bodyPr>
            <a:normAutofit fontScale="90000"/>
          </a:bodyPr>
          <a:lstStyle/>
          <a:p>
            <a:br>
              <a:rPr lang="en-IN"/>
            </a:br>
            <a:r>
              <a:rPr lang="en-IN" b="1">
                <a:solidFill>
                  <a:srgbClr val="0070C0"/>
                </a:solidFill>
                <a:latin typeface="Algerian" panose="04020705040A02060702" pitchFamily="82" charset="0"/>
              </a:rPr>
              <a:t>TEAM-ML_Starters</a:t>
            </a:r>
            <a:br>
              <a:rPr lang="en-IN"/>
            </a:br>
            <a:r>
              <a:rPr lang="en-IN" sz="4400"/>
              <a:t>Problem Statement-2</a:t>
            </a:r>
          </a:p>
        </p:txBody>
      </p:sp>
      <p:sp>
        <p:nvSpPr>
          <p:cNvPr id="3" name="Subtitle 2">
            <a:extLst>
              <a:ext uri="{FF2B5EF4-FFF2-40B4-BE49-F238E27FC236}">
                <a16:creationId xmlns:a16="http://schemas.microsoft.com/office/drawing/2014/main" id="{FA089E12-6531-AA09-A462-E18BB7F64C92}"/>
              </a:ext>
            </a:extLst>
          </p:cNvPr>
          <p:cNvSpPr>
            <a:spLocks noGrp="1"/>
          </p:cNvSpPr>
          <p:nvPr>
            <p:ph type="subTitle" idx="1"/>
          </p:nvPr>
        </p:nvSpPr>
        <p:spPr/>
        <p:txBody>
          <a:bodyPr>
            <a:normAutofit fontScale="70000" lnSpcReduction="20000"/>
          </a:bodyPr>
          <a:lstStyle/>
          <a:p>
            <a:r>
              <a:rPr lang="en-US" sz="3600" b="1" i="0" u="sng">
                <a:solidFill>
                  <a:srgbClr val="FF0000"/>
                </a:solidFill>
                <a:effectLst/>
                <a:latin typeface="-apple-system"/>
              </a:rPr>
              <a:t>Detecting Emotional Sentiment in Cartoons</a:t>
            </a:r>
          </a:p>
          <a:p>
            <a:r>
              <a:rPr lang="en-IN" b="1"/>
              <a:t>Data-set: </a:t>
            </a:r>
            <a:r>
              <a:rPr lang="en-IN" b="1" u="sng">
                <a:solidFill>
                  <a:srgbClr val="0070C0"/>
                </a:solidFill>
                <a:hlinkClick r:id="rId2">
                  <a:extLst>
                    <a:ext uri="{A12FA001-AC4F-418D-AE19-62706E023703}">
                      <ahyp:hlinkClr xmlns:ahyp="http://schemas.microsoft.com/office/drawing/2018/hyperlinkcolor" val="tx"/>
                    </a:ext>
                  </a:extLst>
                </a:hlinkClick>
              </a:rPr>
              <a:t>https://www.kaggle.com/datasets/revelation2k23/brain-dead-emotion-detection</a:t>
            </a:r>
            <a:endParaRPr lang="en-IN" b="1" u="sng">
              <a:solidFill>
                <a:srgbClr val="0070C0"/>
              </a:solidFill>
            </a:endParaRPr>
          </a:p>
          <a:p>
            <a:endParaRPr lang="en-IN" u="sng">
              <a:solidFill>
                <a:srgbClr val="00B0F0"/>
              </a:solidFill>
            </a:endParaRPr>
          </a:p>
        </p:txBody>
      </p:sp>
    </p:spTree>
    <p:extLst>
      <p:ext uri="{BB962C8B-B14F-4D97-AF65-F5344CB8AC3E}">
        <p14:creationId xmlns:p14="http://schemas.microsoft.com/office/powerpoint/2010/main" val="41224311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333B7-8F92-A446-2D1A-80DE9E4DC31E}"/>
              </a:ext>
            </a:extLst>
          </p:cNvPr>
          <p:cNvSpPr>
            <a:spLocks noGrp="1"/>
          </p:cNvSpPr>
          <p:nvPr>
            <p:ph type="title"/>
          </p:nvPr>
        </p:nvSpPr>
        <p:spPr/>
        <p:txBody>
          <a:bodyPr/>
          <a:lstStyle/>
          <a:p>
            <a:pPr algn="ctr"/>
            <a:r>
              <a:rPr lang="en-IN" b="1">
                <a:solidFill>
                  <a:srgbClr val="0070C0"/>
                </a:solidFill>
              </a:rPr>
              <a:t>Step-1:Importing Libraries</a:t>
            </a:r>
            <a:br>
              <a:rPr lang="en-IN" b="1">
                <a:solidFill>
                  <a:srgbClr val="FF0000"/>
                </a:solidFill>
              </a:rPr>
            </a:br>
            <a:endParaRPr lang="en-IN" b="1">
              <a:solidFill>
                <a:srgbClr val="FF0000"/>
              </a:solidFill>
            </a:endParaRPr>
          </a:p>
        </p:txBody>
      </p:sp>
      <p:pic>
        <p:nvPicPr>
          <p:cNvPr id="5" name="Content Placeholder 4">
            <a:extLst>
              <a:ext uri="{FF2B5EF4-FFF2-40B4-BE49-F238E27FC236}">
                <a16:creationId xmlns:a16="http://schemas.microsoft.com/office/drawing/2014/main" id="{FC777A4C-33D1-22DD-8D37-82F96B82E55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8299" b="17372"/>
          <a:stretch>
            <a:fillRect/>
          </a:stretch>
        </p:blipFill>
        <p:spPr>
          <a:xfrm>
            <a:off x="1259633" y="1875453"/>
            <a:ext cx="9349273" cy="42360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51665153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p:txBody>
          <a:bodyPr/>
          <a:lstStyle/>
          <a:p>
            <a:pPr algn="ctr"/>
            <a:r>
              <a:rPr lang="en-IN" b="1">
                <a:solidFill>
                  <a:srgbClr val="0070C0"/>
                </a:solidFill>
              </a:rPr>
              <a:t>Step-2:Data Exploration</a:t>
            </a:r>
            <a:br>
              <a:rPr lang="en-IN" b="1">
                <a:solidFill>
                  <a:srgbClr val="FF0000"/>
                </a:solidFill>
              </a:rPr>
            </a:br>
            <a:endParaRPr lang="en-IN"/>
          </a:p>
        </p:txBody>
      </p:sp>
      <p:pic>
        <p:nvPicPr>
          <p:cNvPr id="5" name="Content Placeholder 4">
            <a:extLst>
              <a:ext uri="{FF2B5EF4-FFF2-40B4-BE49-F238E27FC236}">
                <a16:creationId xmlns:a16="http://schemas.microsoft.com/office/drawing/2014/main" id="{AAC8731C-EFFE-50C3-1FC0-6267BD9D779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4089" b="9008"/>
          <a:stretch>
            <a:fillRect/>
          </a:stretch>
        </p:blipFill>
        <p:spPr>
          <a:xfrm>
            <a:off x="1296955" y="1791479"/>
            <a:ext cx="9451910" cy="413346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1348789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p:txBody>
          <a:bodyPr/>
          <a:lstStyle/>
          <a:p>
            <a:pPr algn="ctr"/>
            <a:r>
              <a:rPr lang="en-IN" b="1">
                <a:solidFill>
                  <a:srgbClr val="0070C0"/>
                </a:solidFill>
              </a:rPr>
              <a:t>Step-2:Data Exploration</a:t>
            </a:r>
            <a:br>
              <a:rPr lang="en-IN" b="1">
                <a:solidFill>
                  <a:srgbClr val="FF0000"/>
                </a:solidFill>
              </a:rPr>
            </a:br>
            <a:endParaRPr lang="en-IN"/>
          </a:p>
        </p:txBody>
      </p:sp>
      <p:pic>
        <p:nvPicPr>
          <p:cNvPr id="7" name="Content Placeholder 6">
            <a:extLst>
              <a:ext uri="{FF2B5EF4-FFF2-40B4-BE49-F238E27FC236}">
                <a16:creationId xmlns:a16="http://schemas.microsoft.com/office/drawing/2014/main" id="{70A44B57-EE99-ABB5-65F0-7404006DA48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017" b="4077"/>
          <a:stretch>
            <a:fillRect/>
          </a:stretch>
        </p:blipFill>
        <p:spPr>
          <a:xfrm>
            <a:off x="1679509" y="1987421"/>
            <a:ext cx="8789437" cy="40121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89345184"/>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p:txBody>
          <a:bodyPr>
            <a:normAutofit fontScale="90000"/>
          </a:bodyPr>
          <a:lstStyle/>
          <a:p>
            <a:pPr algn="ctr"/>
            <a:r>
              <a:rPr lang="en-IN" b="1">
                <a:solidFill>
                  <a:srgbClr val="0070C0"/>
                </a:solidFill>
              </a:rPr>
              <a:t>Step-2:Data Exploration</a:t>
            </a:r>
            <a:br>
              <a:rPr lang="en-IN" b="1">
                <a:solidFill>
                  <a:srgbClr val="0070C0"/>
                </a:solidFill>
              </a:rPr>
            </a:br>
            <a:r>
              <a:rPr lang="en-IN" b="1">
                <a:solidFill>
                  <a:srgbClr val="0070C0"/>
                </a:solidFill>
              </a:rPr>
              <a:t>(Random Images Classification)</a:t>
            </a:r>
            <a:br>
              <a:rPr lang="en-IN" b="1">
                <a:solidFill>
                  <a:srgbClr val="FF0000"/>
                </a:solidFill>
              </a:rPr>
            </a:br>
            <a:endParaRPr lang="en-IN"/>
          </a:p>
        </p:txBody>
      </p:sp>
      <p:pic>
        <p:nvPicPr>
          <p:cNvPr id="11" name="Content Placeholder 10">
            <a:extLst>
              <a:ext uri="{FF2B5EF4-FFF2-40B4-BE49-F238E27FC236}">
                <a16:creationId xmlns:a16="http://schemas.microsoft.com/office/drawing/2014/main" id="{D9489503-D320-8B0F-7425-3294802F1F1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6055" t="22373" r="948" b="16942"/>
          <a:stretch>
            <a:fillRect/>
          </a:stretch>
        </p:blipFill>
        <p:spPr>
          <a:xfrm>
            <a:off x="1632857" y="1978090"/>
            <a:ext cx="9013371" cy="399350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05202919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p:txBody>
          <a:bodyPr/>
          <a:lstStyle/>
          <a:p>
            <a:pPr algn="ctr"/>
            <a:r>
              <a:rPr lang="en-IN" b="1">
                <a:solidFill>
                  <a:srgbClr val="0070C0"/>
                </a:solidFill>
              </a:rPr>
              <a:t>Step-3:Data Training of Model</a:t>
            </a:r>
            <a:endParaRPr lang="en-IN">
              <a:solidFill>
                <a:srgbClr val="0070C0"/>
              </a:solidFill>
            </a:endParaRPr>
          </a:p>
        </p:txBody>
      </p:sp>
      <p:pic>
        <p:nvPicPr>
          <p:cNvPr id="6" name="Content Placeholder 5">
            <a:extLst>
              <a:ext uri="{FF2B5EF4-FFF2-40B4-BE49-F238E27FC236}">
                <a16:creationId xmlns:a16="http://schemas.microsoft.com/office/drawing/2014/main" id="{75697418-7BC2-E1A5-C853-DCD1C71EAC5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5590" b="12439"/>
          <a:stretch>
            <a:fillRect/>
          </a:stretch>
        </p:blipFill>
        <p:spPr>
          <a:xfrm>
            <a:off x="1791479" y="2239347"/>
            <a:ext cx="8584162" cy="37322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8914389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a:xfrm>
            <a:off x="838200" y="374455"/>
            <a:ext cx="10515600" cy="1325563"/>
          </a:xfrm>
        </p:spPr>
        <p:txBody>
          <a:bodyPr/>
          <a:lstStyle/>
          <a:p>
            <a:r>
              <a:rPr lang="en-IN" b="1">
                <a:solidFill>
                  <a:srgbClr val="0070C0"/>
                </a:solidFill>
              </a:rPr>
              <a:t>        Step-4:Sequential CNN Model </a:t>
            </a:r>
            <a:endParaRPr lang="en-IN">
              <a:solidFill>
                <a:srgbClr val="0070C0"/>
              </a:solidFill>
            </a:endParaRPr>
          </a:p>
        </p:txBody>
      </p:sp>
      <p:pic>
        <p:nvPicPr>
          <p:cNvPr id="7" name="Content Placeholder 6">
            <a:extLst>
              <a:ext uri="{FF2B5EF4-FFF2-40B4-BE49-F238E27FC236}">
                <a16:creationId xmlns:a16="http://schemas.microsoft.com/office/drawing/2014/main" id="{59288268-98B2-61F5-B07B-6139279DBE9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16775"/>
          <a:stretch>
            <a:fillRect/>
          </a:stretch>
        </p:blipFill>
        <p:spPr>
          <a:xfrm>
            <a:off x="1996751" y="2258008"/>
            <a:ext cx="8350897" cy="352386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94618887"/>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0BF6-9150-9A2E-6F7F-37BDF8A385D2}"/>
              </a:ext>
            </a:extLst>
          </p:cNvPr>
          <p:cNvSpPr>
            <a:spLocks noGrp="1"/>
          </p:cNvSpPr>
          <p:nvPr>
            <p:ph type="ctrTitle"/>
          </p:nvPr>
        </p:nvSpPr>
        <p:spPr>
          <a:xfrm>
            <a:off x="1524000" y="233082"/>
            <a:ext cx="9144000" cy="4518212"/>
          </a:xfrm>
        </p:spPr>
        <p:txBody>
          <a:bodyPr>
            <a:normAutofit/>
          </a:bodyPr>
          <a:lstStyle/>
          <a:p>
            <a:pPr algn="l"/>
            <a:r>
              <a:rPr lang="en-IN" sz="6600" b="1">
                <a:solidFill>
                  <a:srgbClr val="002060"/>
                </a:solidFill>
              </a:rPr>
              <a:t>KEY POINTS : </a:t>
            </a:r>
            <a:br>
              <a:rPr lang="en-IN" b="1"/>
            </a:br>
            <a:r>
              <a:rPr lang="en-IN" sz="3100" b="1">
                <a:solidFill>
                  <a:srgbClr val="FF0000"/>
                </a:solidFill>
                <a:latin typeface="Roboto" panose="020B0604020202020204" pitchFamily="2" charset="0"/>
              </a:rPr>
              <a:t>1)DATA CLEANING AND PROCESSING</a:t>
            </a:r>
            <a:br>
              <a:rPr lang="en-IN" sz="3100" b="1">
                <a:solidFill>
                  <a:srgbClr val="FF0000"/>
                </a:solidFill>
                <a:latin typeface="Roboto" panose="020B0604020202020204" pitchFamily="2" charset="0"/>
              </a:rPr>
            </a:br>
            <a:r>
              <a:rPr lang="en-IN" sz="3100" b="1">
                <a:solidFill>
                  <a:srgbClr val="FF0000"/>
                </a:solidFill>
                <a:latin typeface="Roboto" panose="020B0604020202020204" pitchFamily="2" charset="0"/>
              </a:rPr>
              <a:t>2)DATA VISUALISATION AND ANALYSIS</a:t>
            </a:r>
            <a:br>
              <a:rPr lang="en-IN" sz="3100" b="1">
                <a:solidFill>
                  <a:srgbClr val="FF0000"/>
                </a:solidFill>
                <a:latin typeface="Roboto" panose="020B0604020202020204" pitchFamily="2" charset="0"/>
              </a:rPr>
            </a:br>
            <a:r>
              <a:rPr lang="en-IN" sz="3100" b="1">
                <a:solidFill>
                  <a:srgbClr val="FF0000"/>
                </a:solidFill>
                <a:latin typeface="Roboto" panose="020B0604020202020204" pitchFamily="2" charset="0"/>
              </a:rPr>
              <a:t>3)DETAILED ANALYSIS OF PERCENTAGE ON BAR PLOTS</a:t>
            </a:r>
            <a:br>
              <a:rPr lang="en-IN" sz="3100" b="1">
                <a:solidFill>
                  <a:srgbClr val="FF0000"/>
                </a:solidFill>
                <a:latin typeface="Roboto" panose="020B0604020202020204" pitchFamily="2" charset="0"/>
              </a:rPr>
            </a:br>
            <a:r>
              <a:rPr lang="en-IN" sz="3100" b="1">
                <a:solidFill>
                  <a:srgbClr val="FF0000"/>
                </a:solidFill>
                <a:latin typeface="Roboto" panose="020B0604020202020204" pitchFamily="2" charset="0"/>
              </a:rPr>
              <a:t>4)ANSWER PROBABLE QUESTIONS ON DATASET </a:t>
            </a:r>
            <a:br>
              <a:rPr lang="en-IN" sz="3100" b="1">
                <a:solidFill>
                  <a:srgbClr val="FF0000"/>
                </a:solidFill>
                <a:latin typeface="Roboto" panose="020B0604020202020204" pitchFamily="2" charset="0"/>
              </a:rPr>
            </a:br>
            <a:r>
              <a:rPr lang="en-IN" sz="3100" b="1">
                <a:solidFill>
                  <a:srgbClr val="FF0000"/>
                </a:solidFill>
                <a:latin typeface="Roboto" panose="020B0604020202020204" pitchFamily="2" charset="0"/>
              </a:rPr>
              <a:t>5)RESULTS AND DISCUSSIONS</a:t>
            </a:r>
            <a:endParaRPr lang="en-IN" sz="3100" b="1">
              <a:solidFill>
                <a:srgbClr val="FF0000"/>
              </a:solidFill>
            </a:endParaRPr>
          </a:p>
        </p:txBody>
      </p:sp>
    </p:spTree>
    <p:extLst>
      <p:ext uri="{BB962C8B-B14F-4D97-AF65-F5344CB8AC3E}">
        <p14:creationId xmlns:p14="http://schemas.microsoft.com/office/powerpoint/2010/main" val="34849421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a:xfrm>
            <a:off x="838200" y="374455"/>
            <a:ext cx="10515600" cy="1325563"/>
          </a:xfrm>
        </p:spPr>
        <p:txBody>
          <a:bodyPr/>
          <a:lstStyle/>
          <a:p>
            <a:r>
              <a:rPr lang="en-IN" b="1">
                <a:solidFill>
                  <a:srgbClr val="0070C0"/>
                </a:solidFill>
              </a:rPr>
              <a:t>Step-4:Sequential CNN Model(Summary)</a:t>
            </a:r>
            <a:endParaRPr lang="en-IN">
              <a:solidFill>
                <a:srgbClr val="0070C0"/>
              </a:solidFill>
            </a:endParaRPr>
          </a:p>
        </p:txBody>
      </p:sp>
      <p:pic>
        <p:nvPicPr>
          <p:cNvPr id="6" name="Content Placeholder 5">
            <a:extLst>
              <a:ext uri="{FF2B5EF4-FFF2-40B4-BE49-F238E27FC236}">
                <a16:creationId xmlns:a16="http://schemas.microsoft.com/office/drawing/2014/main" id="{9764BF8A-3656-2E85-207F-9EA8664125F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748" t="19223" b="8364"/>
          <a:stretch>
            <a:fillRect/>
          </a:stretch>
        </p:blipFill>
        <p:spPr>
          <a:xfrm>
            <a:off x="1399593" y="1931437"/>
            <a:ext cx="8564264" cy="425475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76144838"/>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23A53-A435-901E-334F-DB163442DA53}"/>
              </a:ext>
            </a:extLst>
          </p:cNvPr>
          <p:cNvSpPr>
            <a:spLocks noGrp="1"/>
          </p:cNvSpPr>
          <p:nvPr>
            <p:ph type="title"/>
          </p:nvPr>
        </p:nvSpPr>
        <p:spPr>
          <a:xfrm>
            <a:off x="838200" y="374455"/>
            <a:ext cx="10515600" cy="1325563"/>
          </a:xfrm>
        </p:spPr>
        <p:txBody>
          <a:bodyPr/>
          <a:lstStyle/>
          <a:p>
            <a:r>
              <a:rPr lang="en-IN" b="1">
                <a:solidFill>
                  <a:srgbClr val="0070C0"/>
                </a:solidFill>
              </a:rPr>
              <a:t>Training in progress…..</a:t>
            </a:r>
            <a:endParaRPr lang="en-IN">
              <a:solidFill>
                <a:srgbClr val="0070C0"/>
              </a:solidFill>
            </a:endParaRPr>
          </a:p>
        </p:txBody>
      </p:sp>
      <p:pic>
        <p:nvPicPr>
          <p:cNvPr id="11" name="Content Placeholder 10">
            <a:extLst>
              <a:ext uri="{FF2B5EF4-FFF2-40B4-BE49-F238E27FC236}">
                <a16:creationId xmlns:a16="http://schemas.microsoft.com/office/drawing/2014/main" id="{220B5599-8D11-F4AE-9D6F-AE686EB1819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0230" b="5149"/>
          <a:stretch>
            <a:fillRect/>
          </a:stretch>
        </p:blipFill>
        <p:spPr>
          <a:xfrm>
            <a:off x="1875453" y="2230016"/>
            <a:ext cx="8378889" cy="40494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90370538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lstStyle/>
          <a:p>
            <a:pPr algn="ctr"/>
            <a:r>
              <a:rPr lang="en-IN" b="1">
                <a:solidFill>
                  <a:srgbClr val="0070C0"/>
                </a:solidFill>
              </a:rPr>
              <a:t>Step-5:Sequential Model Evaluation</a:t>
            </a:r>
            <a:endParaRPr lang="en-IN">
              <a:solidFill>
                <a:srgbClr val="0070C0"/>
              </a:solidFill>
            </a:endParaRPr>
          </a:p>
        </p:txBody>
      </p:sp>
      <p:pic>
        <p:nvPicPr>
          <p:cNvPr id="9" name="Content Placeholder 8">
            <a:extLst>
              <a:ext uri="{FF2B5EF4-FFF2-40B4-BE49-F238E27FC236}">
                <a16:creationId xmlns:a16="http://schemas.microsoft.com/office/drawing/2014/main" id="{D66205A3-7444-3F69-DBC9-972146FF22D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13" b="29808"/>
          <a:stretch>
            <a:fillRect/>
          </a:stretch>
        </p:blipFill>
        <p:spPr>
          <a:xfrm>
            <a:off x="1091682" y="2118049"/>
            <a:ext cx="9395926" cy="380688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8316473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normAutofit fontScale="90000"/>
          </a:bodyPr>
          <a:lstStyle/>
          <a:p>
            <a:r>
              <a:rPr lang="en-IN" b="1">
                <a:solidFill>
                  <a:srgbClr val="0070C0"/>
                </a:solidFill>
              </a:rPr>
              <a:t>Step-5:Sequential Model Evaluation</a:t>
            </a:r>
            <a:br>
              <a:rPr lang="en-IN" b="1">
                <a:solidFill>
                  <a:srgbClr val="FF0000"/>
                </a:solidFill>
              </a:rPr>
            </a:br>
            <a:r>
              <a:rPr lang="en-IN" sz="3600" b="1"/>
              <a:t>(Plot showing Accuracy v/s Epoch)</a:t>
            </a:r>
            <a:br>
              <a:rPr lang="en-IN" sz="3600" b="1"/>
            </a:br>
            <a:endParaRPr lang="en-IN" sz="3600">
              <a:solidFill>
                <a:srgbClr val="FF0000"/>
              </a:solidFill>
            </a:endParaRPr>
          </a:p>
        </p:txBody>
      </p:sp>
      <p:pic>
        <p:nvPicPr>
          <p:cNvPr id="11" name="Content Placeholder 10">
            <a:extLst>
              <a:ext uri="{FF2B5EF4-FFF2-40B4-BE49-F238E27FC236}">
                <a16:creationId xmlns:a16="http://schemas.microsoft.com/office/drawing/2014/main" id="{DFB130CD-814F-6DEF-8A71-0776147FC78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6521" b="24131"/>
          <a:stretch>
            <a:fillRect/>
          </a:stretch>
        </p:blipFill>
        <p:spPr>
          <a:xfrm>
            <a:off x="1455575" y="1968760"/>
            <a:ext cx="9750490" cy="39188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9082564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normAutofit fontScale="90000"/>
          </a:bodyPr>
          <a:lstStyle/>
          <a:p>
            <a:r>
              <a:rPr lang="en-IN" b="1">
                <a:solidFill>
                  <a:srgbClr val="0070C0"/>
                </a:solidFill>
              </a:rPr>
              <a:t>Step-5:Sequential Model Evaluation</a:t>
            </a:r>
            <a:br>
              <a:rPr lang="en-IN" b="1">
                <a:solidFill>
                  <a:srgbClr val="0070C0"/>
                </a:solidFill>
              </a:rPr>
            </a:br>
            <a:r>
              <a:rPr lang="en-IN" b="1"/>
              <a:t>(Plot showing Loss v/s Epoch)</a:t>
            </a:r>
            <a:br>
              <a:rPr lang="en-IN" b="1"/>
            </a:br>
            <a:endParaRPr lang="en-IN">
              <a:solidFill>
                <a:srgbClr val="FF0000"/>
              </a:solidFill>
            </a:endParaRPr>
          </a:p>
        </p:txBody>
      </p:sp>
      <p:pic>
        <p:nvPicPr>
          <p:cNvPr id="6" name="Content Placeholder 5">
            <a:extLst>
              <a:ext uri="{FF2B5EF4-FFF2-40B4-BE49-F238E27FC236}">
                <a16:creationId xmlns:a16="http://schemas.microsoft.com/office/drawing/2014/main" id="{57A67B56-404C-4741-DA5F-F9CD381BED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9879" b="19301"/>
          <a:stretch>
            <a:fillRect/>
          </a:stretch>
        </p:blipFill>
        <p:spPr>
          <a:xfrm>
            <a:off x="1315615" y="2099389"/>
            <a:ext cx="9713169" cy="34989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48999822"/>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lstStyle/>
          <a:p>
            <a:pPr algn="ctr"/>
            <a:r>
              <a:rPr lang="en-IN" b="1">
                <a:solidFill>
                  <a:srgbClr val="0070C0"/>
                </a:solidFill>
              </a:rPr>
              <a:t>Step-6:Real World Prediction(Angry)</a:t>
            </a:r>
            <a:endParaRPr lang="en-IN">
              <a:solidFill>
                <a:srgbClr val="0070C0"/>
              </a:solidFill>
            </a:endParaRPr>
          </a:p>
        </p:txBody>
      </p:sp>
      <p:pic>
        <p:nvPicPr>
          <p:cNvPr id="10" name="Content Placeholder 9">
            <a:extLst>
              <a:ext uri="{FF2B5EF4-FFF2-40B4-BE49-F238E27FC236}">
                <a16:creationId xmlns:a16="http://schemas.microsoft.com/office/drawing/2014/main" id="{4608EF2A-94B8-066B-92D2-285530E9551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530220" y="2174034"/>
            <a:ext cx="3359021" cy="337768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2" name="Content Placeholder 11">
            <a:extLst>
              <a:ext uri="{FF2B5EF4-FFF2-40B4-BE49-F238E27FC236}">
                <a16:creationId xmlns:a16="http://schemas.microsoft.com/office/drawing/2014/main" id="{69330897-1121-4E6D-BD93-50E8FDA4D8F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2029" t="22829" b="13647"/>
          <a:stretch>
            <a:fillRect/>
          </a:stretch>
        </p:blipFill>
        <p:spPr>
          <a:xfrm>
            <a:off x="5402425" y="2174034"/>
            <a:ext cx="5951376" cy="3377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5045298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lstStyle/>
          <a:p>
            <a:pPr algn="ctr"/>
            <a:r>
              <a:rPr lang="en-IN" b="1">
                <a:solidFill>
                  <a:srgbClr val="0070C0"/>
                </a:solidFill>
              </a:rPr>
              <a:t>Step-6:Real World Prediction(Happy)</a:t>
            </a:r>
            <a:endParaRPr lang="en-IN">
              <a:solidFill>
                <a:srgbClr val="0070C0"/>
              </a:solidFill>
            </a:endParaRPr>
          </a:p>
        </p:txBody>
      </p:sp>
      <p:pic>
        <p:nvPicPr>
          <p:cNvPr id="5" name="Content Placeholder 4">
            <a:extLst>
              <a:ext uri="{FF2B5EF4-FFF2-40B4-BE49-F238E27FC236}">
                <a16:creationId xmlns:a16="http://schemas.microsoft.com/office/drawing/2014/main" id="{2E6B2CBB-4BF9-14CE-2161-819D6D3F52D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222310" y="2444622"/>
            <a:ext cx="3321698" cy="33776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Content Placeholder 8">
            <a:extLst>
              <a:ext uri="{FF2B5EF4-FFF2-40B4-BE49-F238E27FC236}">
                <a16:creationId xmlns:a16="http://schemas.microsoft.com/office/drawing/2014/main" id="{9ACE0A11-255D-BB33-569D-E38BFA42814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0619" t="23162" b="14093"/>
          <a:stretch>
            <a:fillRect/>
          </a:stretch>
        </p:blipFill>
        <p:spPr>
          <a:xfrm>
            <a:off x="5262466" y="2313993"/>
            <a:ext cx="6091334" cy="35083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93052413"/>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lstStyle/>
          <a:p>
            <a:pPr algn="ctr"/>
            <a:r>
              <a:rPr lang="en-IN" b="1">
                <a:solidFill>
                  <a:srgbClr val="0070C0"/>
                </a:solidFill>
              </a:rPr>
              <a:t>Step-6:Real World Prediction(Neutral)</a:t>
            </a:r>
            <a:endParaRPr lang="en-IN">
              <a:solidFill>
                <a:srgbClr val="0070C0"/>
              </a:solidFill>
            </a:endParaRPr>
          </a:p>
        </p:txBody>
      </p:sp>
      <p:pic>
        <p:nvPicPr>
          <p:cNvPr id="6" name="Content Placeholder 5">
            <a:extLst>
              <a:ext uri="{FF2B5EF4-FFF2-40B4-BE49-F238E27FC236}">
                <a16:creationId xmlns:a16="http://schemas.microsoft.com/office/drawing/2014/main" id="{F974A303-6D51-BD10-CB23-ACE6CCD8CB5F}"/>
              </a:ext>
            </a:extLst>
          </p:cNvPr>
          <p:cNvPicPr>
            <a:picLocks noGrp="1" noChangeAspect="1"/>
          </p:cNvPicPr>
          <p:nvPr>
            <p:ph sz="half" idx="1"/>
          </p:nvPr>
        </p:nvPicPr>
        <p:blipFill>
          <a:blip r:embed="rId2"/>
          <a:stretch>
            <a:fillRect/>
          </a:stretch>
        </p:blipFill>
        <p:spPr>
          <a:xfrm>
            <a:off x="1129003" y="2174034"/>
            <a:ext cx="3219062" cy="337767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1" name="Content Placeholder 10">
            <a:extLst>
              <a:ext uri="{FF2B5EF4-FFF2-40B4-BE49-F238E27FC236}">
                <a16:creationId xmlns:a16="http://schemas.microsoft.com/office/drawing/2014/main" id="{14B0B8E9-2D10-2004-DD68-7DE326E197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1699" t="23163" b="5448"/>
          <a:stretch>
            <a:fillRect/>
          </a:stretch>
        </p:blipFill>
        <p:spPr>
          <a:xfrm>
            <a:off x="5038532" y="2080727"/>
            <a:ext cx="6315268" cy="33776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904532769"/>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lstStyle/>
          <a:p>
            <a:pPr algn="ctr"/>
            <a:r>
              <a:rPr lang="en-IN" b="1" dirty="0">
                <a:solidFill>
                  <a:srgbClr val="0070C0"/>
                </a:solidFill>
              </a:rPr>
              <a:t>Step-6:Real World Prediction(Sad)</a:t>
            </a:r>
            <a:endParaRPr lang="en-IN" dirty="0">
              <a:solidFill>
                <a:srgbClr val="0070C0"/>
              </a:solidFill>
            </a:endParaRPr>
          </a:p>
        </p:txBody>
      </p:sp>
      <p:pic>
        <p:nvPicPr>
          <p:cNvPr id="5" name="Content Placeholder 4">
            <a:extLst>
              <a:ext uri="{FF2B5EF4-FFF2-40B4-BE49-F238E27FC236}">
                <a16:creationId xmlns:a16="http://schemas.microsoft.com/office/drawing/2014/main" id="{AEF94D5E-A594-DFE8-98E0-5B370D434F9A}"/>
              </a:ext>
            </a:extLst>
          </p:cNvPr>
          <p:cNvPicPr>
            <a:picLocks noGrp="1" noChangeAspect="1"/>
          </p:cNvPicPr>
          <p:nvPr>
            <p:ph sz="half" idx="1"/>
          </p:nvPr>
        </p:nvPicPr>
        <p:blipFill>
          <a:blip r:embed="rId2"/>
          <a:stretch>
            <a:fillRect/>
          </a:stretch>
        </p:blipFill>
        <p:spPr>
          <a:xfrm>
            <a:off x="1119674" y="2174032"/>
            <a:ext cx="3582956" cy="337768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Content Placeholder 8">
            <a:extLst>
              <a:ext uri="{FF2B5EF4-FFF2-40B4-BE49-F238E27FC236}">
                <a16:creationId xmlns:a16="http://schemas.microsoft.com/office/drawing/2014/main" id="{A04E5CAF-42EB-01B6-C027-88BE1734F5F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22239" t="22522" b="12813"/>
          <a:stretch>
            <a:fillRect/>
          </a:stretch>
        </p:blipFill>
        <p:spPr>
          <a:xfrm>
            <a:off x="5206482" y="2174031"/>
            <a:ext cx="6147317" cy="33776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907774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E5298-8A60-1C04-EB83-1CE3D91ACEE5}"/>
              </a:ext>
            </a:extLst>
          </p:cNvPr>
          <p:cNvSpPr>
            <a:spLocks noGrp="1"/>
          </p:cNvSpPr>
          <p:nvPr>
            <p:ph type="title"/>
          </p:nvPr>
        </p:nvSpPr>
        <p:spPr/>
        <p:txBody>
          <a:bodyPr/>
          <a:lstStyle/>
          <a:p>
            <a:pPr algn="ctr"/>
            <a:r>
              <a:rPr lang="en-IN" b="1" dirty="0">
                <a:solidFill>
                  <a:srgbClr val="0070C0"/>
                </a:solidFill>
              </a:rPr>
              <a:t>RESULT AND DISCUSSION</a:t>
            </a:r>
            <a:endParaRPr lang="en-IN" dirty="0">
              <a:solidFill>
                <a:srgbClr val="0070C0"/>
              </a:solidFill>
            </a:endParaRPr>
          </a:p>
        </p:txBody>
      </p:sp>
      <p:sp>
        <p:nvSpPr>
          <p:cNvPr id="8" name="Content Placeholder 7">
            <a:extLst>
              <a:ext uri="{FF2B5EF4-FFF2-40B4-BE49-F238E27FC236}">
                <a16:creationId xmlns:a16="http://schemas.microsoft.com/office/drawing/2014/main" id="{1DADCFFD-39DC-3E0C-4B67-A17BF6CB4657}"/>
              </a:ext>
            </a:extLst>
          </p:cNvPr>
          <p:cNvSpPr>
            <a:spLocks noGrp="1"/>
          </p:cNvSpPr>
          <p:nvPr>
            <p:ph idx="1"/>
          </p:nvPr>
        </p:nvSpPr>
        <p:spPr/>
        <p:txBody>
          <a:bodyPr>
            <a:noAutofit/>
          </a:bodyPr>
          <a:lstStyle/>
          <a:p>
            <a:r>
              <a:rPr lang="en-US" sz="2400" dirty="0"/>
              <a:t>In conclusion, the emotion classification model developed using a Sequential CNN approach achieved a decent amount of accuracy on training as well as testing data , indicating that it can accurately classify emotions. </a:t>
            </a:r>
          </a:p>
          <a:p>
            <a:r>
              <a:rPr lang="en-US" sz="2400" dirty="0"/>
              <a:t>The model's high accuracy is a significant accomplishment, and it demonstrates the effectiveness of using deep learning techniques for emotion classification tasks. </a:t>
            </a:r>
          </a:p>
          <a:p>
            <a:r>
              <a:rPr lang="en-US" sz="2400" dirty="0"/>
              <a:t>With further testing on new data, the model can be improved to provide even better results. </a:t>
            </a:r>
          </a:p>
          <a:p>
            <a:r>
              <a:rPr lang="en-US" sz="2400" dirty="0"/>
              <a:t>Overall, the project is a success and showcases the potential of deep learning for emotion classification.</a:t>
            </a:r>
            <a:endParaRPr lang="en-IN" sz="2400" dirty="0"/>
          </a:p>
        </p:txBody>
      </p:sp>
    </p:spTree>
    <p:extLst>
      <p:ext uri="{BB962C8B-B14F-4D97-AF65-F5344CB8AC3E}">
        <p14:creationId xmlns:p14="http://schemas.microsoft.com/office/powerpoint/2010/main" val="321494815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90B4-2CB8-9F50-FED5-27F9520AF164}"/>
              </a:ext>
            </a:extLst>
          </p:cNvPr>
          <p:cNvSpPr>
            <a:spLocks noGrp="1"/>
          </p:cNvSpPr>
          <p:nvPr>
            <p:ph type="ctrTitle"/>
          </p:nvPr>
        </p:nvSpPr>
        <p:spPr>
          <a:xfrm>
            <a:off x="1524000" y="860612"/>
            <a:ext cx="8848165" cy="1219200"/>
          </a:xfrm>
        </p:spPr>
        <p:txBody>
          <a:bodyPr>
            <a:normAutofit fontScale="90000"/>
          </a:bodyPr>
          <a:lstStyle/>
          <a:p>
            <a:pPr algn="l"/>
            <a:r>
              <a:rPr lang="en-IN" sz="3800" b="1" u="sng">
                <a:solidFill>
                  <a:srgbClr val="002060"/>
                </a:solidFill>
                <a:latin typeface="Artifakt Element Heavy" panose="020B0B03050000020004" pitchFamily="34" charset="0"/>
                <a:ea typeface="Artifakt Element Heavy" panose="020B0B03050000020004" pitchFamily="34" charset="0"/>
              </a:rPr>
              <a:t>STEP 1 : DATA CLEANING and processing</a:t>
            </a:r>
            <a:br>
              <a:rPr lang="en-IN" sz="6000" b="1">
                <a:solidFill>
                  <a:srgbClr val="FF0000"/>
                </a:solidFill>
                <a:latin typeface="Roboto" panose="020B0604020202020204" pitchFamily="2" charset="0"/>
              </a:rPr>
            </a:br>
            <a:endParaRPr lang="en-IN"/>
          </a:p>
        </p:txBody>
      </p:sp>
      <p:sp>
        <p:nvSpPr>
          <p:cNvPr id="3" name="Subtitle 2">
            <a:extLst>
              <a:ext uri="{FF2B5EF4-FFF2-40B4-BE49-F238E27FC236}">
                <a16:creationId xmlns:a16="http://schemas.microsoft.com/office/drawing/2014/main" id="{47E4A67E-29FD-31C7-52AA-16CD94581F2F}"/>
              </a:ext>
            </a:extLst>
          </p:cNvPr>
          <p:cNvSpPr>
            <a:spLocks noGrp="1"/>
          </p:cNvSpPr>
          <p:nvPr>
            <p:ph type="subTitle" idx="1"/>
          </p:nvPr>
        </p:nvSpPr>
        <p:spPr>
          <a:xfrm>
            <a:off x="10399059" y="1864658"/>
            <a:ext cx="251012" cy="188260"/>
          </a:xfrm>
        </p:spPr>
        <p:txBody>
          <a:bodyPr>
            <a:normAutofit fontScale="40000" lnSpcReduction="20000"/>
          </a:bodyPr>
          <a:lstStyle/>
          <a:p>
            <a:endParaRPr lang="en-IN"/>
          </a:p>
        </p:txBody>
      </p:sp>
      <p:pic>
        <p:nvPicPr>
          <p:cNvPr id="5" name="Picture 4">
            <a:extLst>
              <a:ext uri="{FF2B5EF4-FFF2-40B4-BE49-F238E27FC236}">
                <a16:creationId xmlns:a16="http://schemas.microsoft.com/office/drawing/2014/main" id="{9C199819-32C0-4BB1-E909-F49164E9A4EA}"/>
              </a:ext>
            </a:extLst>
          </p:cNvPr>
          <p:cNvPicPr>
            <a:picLocks noChangeAspect="1"/>
          </p:cNvPicPr>
          <p:nvPr/>
        </p:nvPicPr>
        <p:blipFill>
          <a:blip r:embed="rId2"/>
          <a:srcRect l="20441" t="19463" b="11007"/>
          <a:stretch>
            <a:fillRect/>
          </a:stretch>
        </p:blipFill>
        <p:spPr>
          <a:xfrm>
            <a:off x="302732" y="1470212"/>
            <a:ext cx="11586536" cy="52440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521601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BF901B-BCB0-64EB-76F0-30A9DE1AE406}"/>
              </a:ext>
            </a:extLst>
          </p:cNvPr>
          <p:cNvPicPr>
            <a:picLocks noChangeAspect="1"/>
          </p:cNvPicPr>
          <p:nvPr/>
        </p:nvPicPr>
        <p:blipFill>
          <a:blip r:embed="rId2"/>
          <a:srcRect l="19927" t="16601" b="10850"/>
          <a:stretch>
            <a:fillRect/>
          </a:stretch>
        </p:blipFill>
        <p:spPr>
          <a:xfrm>
            <a:off x="609599" y="304800"/>
            <a:ext cx="10874189" cy="61946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2704037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4115CF-AAC9-8553-D2E1-E9962C087D15}"/>
              </a:ext>
            </a:extLst>
          </p:cNvPr>
          <p:cNvPicPr>
            <a:picLocks noChangeAspect="1"/>
          </p:cNvPicPr>
          <p:nvPr/>
        </p:nvPicPr>
        <p:blipFill>
          <a:blip r:embed="rId2"/>
          <a:srcRect l="19927" t="22576" b="18061"/>
          <a:stretch>
            <a:fillRect/>
          </a:stretch>
        </p:blipFill>
        <p:spPr>
          <a:xfrm>
            <a:off x="851647" y="618563"/>
            <a:ext cx="10452847" cy="56119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1065926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A5D05-2DBC-5036-55C4-8BD34252F1C5}"/>
              </a:ext>
            </a:extLst>
          </p:cNvPr>
          <p:cNvSpPr>
            <a:spLocks noGrp="1"/>
          </p:cNvSpPr>
          <p:nvPr>
            <p:ph type="title"/>
          </p:nvPr>
        </p:nvSpPr>
        <p:spPr>
          <a:xfrm>
            <a:off x="2764972" y="286871"/>
            <a:ext cx="8610600" cy="1293028"/>
          </a:xfrm>
        </p:spPr>
        <p:txBody>
          <a:bodyPr>
            <a:normAutofit fontScale="90000"/>
          </a:bodyPr>
          <a:lstStyle/>
          <a:p>
            <a:pPr algn="ctr"/>
            <a:r>
              <a:rPr lang="en-IN" sz="4400" b="1" u="sng">
                <a:solidFill>
                  <a:srgbClr val="002060"/>
                </a:solidFill>
                <a:latin typeface="Artifakt Element Heavy" panose="020B0B03050000020004" pitchFamily="34" charset="0"/>
                <a:ea typeface="Artifakt Element Heavy" panose="020B0B03050000020004" pitchFamily="34" charset="0"/>
              </a:rPr>
              <a:t>STEP 2 : DATA VISUALISATION AND ANALYSIS</a:t>
            </a:r>
            <a:endParaRPr lang="en-IN">
              <a:solidFill>
                <a:srgbClr val="002060"/>
              </a:solidFill>
            </a:endParaRPr>
          </a:p>
        </p:txBody>
      </p:sp>
      <p:pic>
        <p:nvPicPr>
          <p:cNvPr id="4" name="Picture 3">
            <a:extLst>
              <a:ext uri="{FF2B5EF4-FFF2-40B4-BE49-F238E27FC236}">
                <a16:creationId xmlns:a16="http://schemas.microsoft.com/office/drawing/2014/main" id="{A0311619-DAC5-4D23-46A6-664E74D5F969}"/>
              </a:ext>
            </a:extLst>
          </p:cNvPr>
          <p:cNvPicPr>
            <a:picLocks noChangeAspect="1"/>
          </p:cNvPicPr>
          <p:nvPr/>
        </p:nvPicPr>
        <p:blipFill>
          <a:blip r:embed="rId2"/>
          <a:srcRect l="20073" t="26354" b="12997"/>
          <a:stretch>
            <a:fillRect/>
          </a:stretch>
        </p:blipFill>
        <p:spPr>
          <a:xfrm>
            <a:off x="995082" y="1819835"/>
            <a:ext cx="9744635" cy="47512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9825488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CE24EA-6358-5264-6673-35E4CA6944E4}"/>
              </a:ext>
            </a:extLst>
          </p:cNvPr>
          <p:cNvPicPr>
            <a:picLocks noChangeAspect="1"/>
          </p:cNvPicPr>
          <p:nvPr/>
        </p:nvPicPr>
        <p:blipFill>
          <a:blip r:embed="rId2"/>
          <a:srcRect l="19265" t="56470" b="35033"/>
          <a:stretch>
            <a:fillRect/>
          </a:stretch>
        </p:blipFill>
        <p:spPr>
          <a:xfrm>
            <a:off x="528919" y="367554"/>
            <a:ext cx="10984482" cy="111162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026" name="Picture 2" descr="Notebook Image">
            <a:extLst>
              <a:ext uri="{FF2B5EF4-FFF2-40B4-BE49-F238E27FC236}">
                <a16:creationId xmlns:a16="http://schemas.microsoft.com/office/drawing/2014/main" id="{8484CEBF-34F5-D704-CCD7-7E96E79FB97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120963" y="1744824"/>
            <a:ext cx="7034131" cy="4228191"/>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FD1CF8-DDA5-BDA0-1D8C-32A2212EE340}"/>
              </a:ext>
            </a:extLst>
          </p:cNvPr>
          <p:cNvSpPr txBox="1"/>
          <p:nvPr/>
        </p:nvSpPr>
        <p:spPr>
          <a:xfrm>
            <a:off x="887506" y="6158753"/>
            <a:ext cx="9834282"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i="0">
                <a:solidFill>
                  <a:srgbClr val="002060"/>
                </a:solidFill>
                <a:effectLst/>
                <a:latin typeface="Roboto" panose="020B0604020202020204" pitchFamily="2" charset="0"/>
              </a:rPr>
              <a:t>INFERENCE : MAXIMUM OF BOYS AND GIRLS STUDENT HAS SCORED A PERCENTAGE B/W 60 TO 70 AT SEC. AND HIGHER SEC. EDUCATION.</a:t>
            </a:r>
            <a:endParaRPr lang="en-IN" b="1">
              <a:solidFill>
                <a:srgbClr val="002060"/>
              </a:solidFill>
            </a:endParaRPr>
          </a:p>
        </p:txBody>
      </p:sp>
    </p:spTree>
    <p:extLst>
      <p:ext uri="{BB962C8B-B14F-4D97-AF65-F5344CB8AC3E}">
        <p14:creationId xmlns:p14="http://schemas.microsoft.com/office/powerpoint/2010/main" val="3657398581"/>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68F1C0-8C08-AC84-ED50-59346412EB90}"/>
              </a:ext>
            </a:extLst>
          </p:cNvPr>
          <p:cNvPicPr>
            <a:picLocks noChangeAspect="1"/>
          </p:cNvPicPr>
          <p:nvPr/>
        </p:nvPicPr>
        <p:blipFill>
          <a:blip r:embed="rId2"/>
          <a:srcRect l="17552" t="17757" b="16578"/>
          <a:stretch>
            <a:fillRect/>
          </a:stretch>
        </p:blipFill>
        <p:spPr>
          <a:xfrm>
            <a:off x="224116" y="1754155"/>
            <a:ext cx="11591366" cy="431074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DE5FC4D4-5689-CCB1-9542-EA174C3E87C1}"/>
              </a:ext>
            </a:extLst>
          </p:cNvPr>
          <p:cNvSpPr txBox="1"/>
          <p:nvPr/>
        </p:nvSpPr>
        <p:spPr>
          <a:xfrm>
            <a:off x="277906" y="179293"/>
            <a:ext cx="11430000" cy="150810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IN" sz="3600" b="1" u="sng">
                <a:solidFill>
                  <a:srgbClr val="002060"/>
                </a:solidFill>
              </a:rPr>
              <a:t>STEP 3: DETAILED ANALYSIS OF PERCENTAGE ON BAR PLOTS </a:t>
            </a:r>
            <a:r>
              <a:rPr lang="en-US" sz="2000" b="1">
                <a:solidFill>
                  <a:schemeClr val="bg2">
                    <a:lumMod val="10000"/>
                  </a:schemeClr>
                </a:solidFill>
                <a:effectLst/>
                <a:latin typeface="Courier New" panose="02070309020205020404" pitchFamily="49" charset="0"/>
              </a:rPr>
              <a:t>DISTRIBUTION OF  SECONDARY EDUCATION PERCENTAGE AMONG MALE AND FEMALE : </a:t>
            </a:r>
          </a:p>
        </p:txBody>
      </p:sp>
      <p:sp>
        <p:nvSpPr>
          <p:cNvPr id="5" name="TextBox 4">
            <a:extLst>
              <a:ext uri="{FF2B5EF4-FFF2-40B4-BE49-F238E27FC236}">
                <a16:creationId xmlns:a16="http://schemas.microsoft.com/office/drawing/2014/main" id="{13F8DFDD-922A-C805-0938-00F5C64048A6}"/>
              </a:ext>
            </a:extLst>
          </p:cNvPr>
          <p:cNvSpPr txBox="1"/>
          <p:nvPr/>
        </p:nvSpPr>
        <p:spPr>
          <a:xfrm>
            <a:off x="412376" y="6236784"/>
            <a:ext cx="11403106" cy="64633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1">
                <a:solidFill>
                  <a:schemeClr val="accent6">
                    <a:lumMod val="50000"/>
                  </a:schemeClr>
                </a:solidFill>
                <a:latin typeface="Roboto" panose="020B0604020202020204" pitchFamily="2" charset="0"/>
              </a:rPr>
              <a:t>I</a:t>
            </a:r>
            <a:r>
              <a:rPr lang="en-US" b="1" i="0">
                <a:solidFill>
                  <a:schemeClr val="accent6">
                    <a:lumMod val="50000"/>
                  </a:schemeClr>
                </a:solidFill>
                <a:effectLst/>
                <a:latin typeface="Roboto" panose="020B0604020202020204" pitchFamily="2" charset="0"/>
              </a:rPr>
              <a:t>NFERENCE : MAX OF BOY STUDENTS HAS SCORED PERCENTAGE B/W 60-65 WHEREAS MAX OF GIRL STUDENT SCORED PERCENTAGE OF 75-80</a:t>
            </a:r>
            <a:endParaRPr lang="en-IN" b="1">
              <a:solidFill>
                <a:schemeClr val="accent6">
                  <a:lumMod val="50000"/>
                </a:schemeClr>
              </a:solidFill>
            </a:endParaRPr>
          </a:p>
        </p:txBody>
      </p:sp>
    </p:spTree>
    <p:extLst>
      <p:ext uri="{BB962C8B-B14F-4D97-AF65-F5344CB8AC3E}">
        <p14:creationId xmlns:p14="http://schemas.microsoft.com/office/powerpoint/2010/main" val="3648178438"/>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6.0.8"/>
  <p:tag name="AS_OS" val="Unix 5.15.0.1028"/>
  <p:tag name="AS_RELEASE_DATE" val="2022.10.14"/>
  <p:tag name="AS_TITLE" val="Aspose.Slides for .NET5"/>
  <p:tag name="AS_VERSION" val="22.1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3.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4.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ppt/theme/theme5.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Century Gothic" panose="020B0502020202020204"/>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otalTime>4</TotalTime>
  <Words>1023</Words>
  <Application>Microsoft Office PowerPoint</Application>
  <PresentationFormat>Widescreen</PresentationFormat>
  <Paragraphs>81</Paragraphs>
  <Slides>39</Slides>
  <Notes>0</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39</vt:i4>
      </vt:variant>
    </vt:vector>
  </HeadingPairs>
  <TitlesOfParts>
    <vt:vector size="56" baseType="lpstr">
      <vt:lpstr>Algerian</vt:lpstr>
      <vt:lpstr>-apple-system</vt:lpstr>
      <vt:lpstr>Arial</vt:lpstr>
      <vt:lpstr>Arial Black</vt:lpstr>
      <vt:lpstr>Arial Rounded MT Bold</vt:lpstr>
      <vt:lpstr>Artifakt Element Heavy</vt:lpstr>
      <vt:lpstr>Bahnschrift SemiBold</vt:lpstr>
      <vt:lpstr>Britannic Bold</vt:lpstr>
      <vt:lpstr>Calibri</vt:lpstr>
      <vt:lpstr>Century Gothic</vt:lpstr>
      <vt:lpstr>Courier New</vt:lpstr>
      <vt:lpstr>Roboto</vt:lpstr>
      <vt:lpstr>Office Theme</vt:lpstr>
      <vt:lpstr>Vapor Trail</vt:lpstr>
      <vt:lpstr>Vapor Trail</vt:lpstr>
      <vt:lpstr>Vapor Trail</vt:lpstr>
      <vt:lpstr>Vapor Trail</vt:lpstr>
      <vt:lpstr>TEAM-ML_STARTERS</vt:lpstr>
      <vt:lpstr>TEAM MEMBERS : 1)TIRTHAJIT BORAL(LEADER) 2)SAMIRAN MAJUMDER 3)ATIF AKHTAR 4)MD TARIQUE HUSSAIN</vt:lpstr>
      <vt:lpstr>KEY POINTS :  1)DATA CLEANING AND PROCESSING 2)DATA VISUALISATION AND ANALYSIS 3)DETAILED ANALYSIS OF PERCENTAGE ON BAR PLOTS 4)ANSWER PROBABLE QUESTIONS ON DATASET  5)RESULTS AND DISCUSSIONS</vt:lpstr>
      <vt:lpstr>STEP 1 : DATA CLEANING and processing </vt:lpstr>
      <vt:lpstr>PowerPoint Presentation</vt:lpstr>
      <vt:lpstr>PowerPoint Presentation</vt:lpstr>
      <vt:lpstr>STEP 2 : DATA VISUALISATION AND ANALYSIS</vt:lpstr>
      <vt:lpstr>PowerPoint Presentation</vt:lpstr>
      <vt:lpstr>PowerPoint Presentation</vt:lpstr>
      <vt:lpstr>PowerPoint Presentation</vt:lpstr>
      <vt:lpstr>  DISTRIBUTION OF DEGREE PERCENTAGE AMONG MALE AND FEMALE :</vt:lpstr>
      <vt:lpstr>DISTRIBUTION OF MBA PERCENTAGE AMONG MALE AND FEMALE: </vt:lpstr>
      <vt:lpstr>PowerPoint Presentation</vt:lpstr>
      <vt:lpstr>PowerPoint Presentation</vt:lpstr>
      <vt:lpstr>6)ANALYIS OF WORK EXPERIENCE TREND :</vt:lpstr>
      <vt:lpstr>PowerPoint Presentation</vt:lpstr>
      <vt:lpstr>  Q2)DOES MBA PERCENTAGE AFFECT PLACEMENT ?</vt:lpstr>
      <vt:lpstr>Q3)COMMENT ON MAXIMUM , AVERAGE ,  MINIMUM SALARY OFFERED ?  </vt:lpstr>
      <vt:lpstr>INFERENCE : FROM ABOVE BAR CHART PLOT IT IS CLEAR THAT SPECIALISATION ON "MANAGEMENT DEGREE" IS ON HIGH DEMAND IN TERMS OF PLACEMENT FOR BOTH BOYS AND GIRLS</vt:lpstr>
      <vt:lpstr>PowerPoint Presentation</vt:lpstr>
      <vt:lpstr>STEP 5 : RESULTS AND DISCUSSIONS</vt:lpstr>
      <vt:lpstr>PowerPoint Presentation</vt:lpstr>
      <vt:lpstr> TEAM-ML_Starters Problem Statement-2</vt:lpstr>
      <vt:lpstr>Step-1:Importing Libraries </vt:lpstr>
      <vt:lpstr>Step-2:Data Exploration </vt:lpstr>
      <vt:lpstr>Step-2:Data Exploration </vt:lpstr>
      <vt:lpstr>Step-2:Data Exploration (Random Images Classification) </vt:lpstr>
      <vt:lpstr>Step-3:Data Training of Model</vt:lpstr>
      <vt:lpstr>        Step-4:Sequential CNN Model </vt:lpstr>
      <vt:lpstr>Step-4:Sequential CNN Model(Summary)</vt:lpstr>
      <vt:lpstr>Training in progress…..</vt:lpstr>
      <vt:lpstr>Step-5:Sequential Model Evaluation</vt:lpstr>
      <vt:lpstr>Step-5:Sequential Model Evaluation (Plot showing Accuracy v/s Epoch) </vt:lpstr>
      <vt:lpstr>Step-5:Sequential Model Evaluation (Plot showing Loss v/s Epoch) </vt:lpstr>
      <vt:lpstr>Step-6:Real World Prediction(Angry)</vt:lpstr>
      <vt:lpstr>Step-6:Real World Prediction(Happy)</vt:lpstr>
      <vt:lpstr>Step-6:Real World Prediction(Neutral)</vt:lpstr>
      <vt:lpstr>Step-6:Real World Prediction(Sad)</vt:lpstr>
      <vt:lpstr>RESULT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TEAM-ML_STARTERS</dc:title>
  <dc:creator>hp</dc:creator>
  <cp:lastModifiedBy>Tirthajit Boral</cp:lastModifiedBy>
  <cp:revision>2</cp:revision>
  <cp:lastPrinted>2023-03-23T21:27:36Z</cp:lastPrinted>
  <dcterms:created xsi:type="dcterms:W3CDTF">2023-03-23T21:27:36Z</dcterms:created>
  <dcterms:modified xsi:type="dcterms:W3CDTF">2023-03-23T21:31:30Z</dcterms:modified>
</cp:coreProperties>
</file>